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5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59" r:id="rId13"/>
    <p:sldId id="258" r:id="rId14"/>
    <p:sldId id="261" r:id="rId15"/>
    <p:sldId id="262" r:id="rId16"/>
    <p:sldId id="260" r:id="rId17"/>
    <p:sldId id="257" r:id="rId18"/>
    <p:sldId id="263" r:id="rId19"/>
    <p:sldId id="265" r:id="rId20"/>
    <p:sldId id="266" r:id="rId21"/>
    <p:sldId id="267" r:id="rId22"/>
    <p:sldId id="268" r:id="rId23"/>
    <p:sldId id="270" r:id="rId24"/>
    <p:sldId id="271" r:id="rId25"/>
    <p:sldId id="264" r:id="rId26"/>
    <p:sldId id="276" r:id="rId27"/>
    <p:sldId id="275" r:id="rId28"/>
    <p:sldId id="277" r:id="rId29"/>
    <p:sldId id="274" r:id="rId30"/>
    <p:sldId id="279" r:id="rId31"/>
    <p:sldId id="272" r:id="rId32"/>
    <p:sldId id="278" r:id="rId33"/>
    <p:sldId id="280" r:id="rId34"/>
    <p:sldId id="281" r:id="rId35"/>
    <p:sldId id="282" r:id="rId36"/>
    <p:sldId id="283" r:id="rId37"/>
    <p:sldId id="284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580812" y="6441015"/>
            <a:ext cx="625477" cy="416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4" y="-11787"/>
            <a:ext cx="6486525" cy="6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com dados das companhias que forneceram as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Total de horas anuais para </a:t>
            </a:r>
            <a:r>
              <a:rPr lang="pt-BR" sz="2000" dirty="0">
                <a:solidFill>
                  <a:schemeClr val="tx1"/>
                </a:solidFill>
              </a:rPr>
              <a:t>manutenção do GSAN: </a:t>
            </a:r>
            <a:r>
              <a:rPr lang="pt-BR" sz="2000" dirty="0" smtClean="0">
                <a:solidFill>
                  <a:schemeClr val="tx1"/>
                </a:solidFill>
              </a:rPr>
              <a:t>45.636 h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Total gasto anualmente </a:t>
            </a:r>
            <a:r>
              <a:rPr lang="pt-BR" sz="2000" dirty="0">
                <a:solidFill>
                  <a:schemeClr val="tx1"/>
                </a:solidFill>
              </a:rPr>
              <a:t>para manutenção do GSAN: R$ </a:t>
            </a:r>
            <a:r>
              <a:rPr lang="pt-BR" sz="2000" dirty="0" smtClean="0">
                <a:solidFill>
                  <a:schemeClr val="tx1"/>
                </a:solidFill>
              </a:rPr>
              <a:t>5.889.546,32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Total de horas anuais para desenvolvimento de </a:t>
            </a:r>
            <a:r>
              <a:rPr lang="pt-BR" sz="2000" dirty="0">
                <a:solidFill>
                  <a:schemeClr val="tx1"/>
                </a:solidFill>
              </a:rPr>
              <a:t>novos módulos: </a:t>
            </a:r>
            <a:r>
              <a:rPr lang="pt-BR" sz="2000" dirty="0" smtClean="0">
                <a:solidFill>
                  <a:schemeClr val="tx1"/>
                </a:solidFill>
              </a:rPr>
              <a:t>32.002 h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Total gasto anualmente para desenvolvimento de </a:t>
            </a:r>
            <a:r>
              <a:rPr lang="pt-BR" sz="2000" dirty="0">
                <a:solidFill>
                  <a:schemeClr val="tx1"/>
                </a:solidFill>
              </a:rPr>
              <a:t>novos módulos: R$ </a:t>
            </a:r>
            <a:r>
              <a:rPr lang="pt-BR" sz="2000" dirty="0" smtClean="0">
                <a:solidFill>
                  <a:schemeClr val="tx1"/>
                </a:solidFill>
              </a:rPr>
              <a:t>3.760.747,60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Total de horas anuais para manutenção e </a:t>
            </a:r>
            <a:r>
              <a:rPr lang="pt-BR" sz="2000" dirty="0">
                <a:solidFill>
                  <a:schemeClr val="tx1"/>
                </a:solidFill>
              </a:rPr>
              <a:t>novos desenvolvimentos do GSAN: </a:t>
            </a:r>
            <a:r>
              <a:rPr lang="pt-BR" sz="2000" dirty="0" smtClean="0">
                <a:solidFill>
                  <a:schemeClr val="tx1"/>
                </a:solidFill>
              </a:rPr>
              <a:t>77.638 h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Total gasto anualmente para manutenção e </a:t>
            </a:r>
            <a:r>
              <a:rPr lang="pt-BR" sz="2000" dirty="0">
                <a:solidFill>
                  <a:schemeClr val="tx1"/>
                </a:solidFill>
              </a:rPr>
              <a:t>novos desenvolvimentos do GSAN: R$ </a:t>
            </a:r>
            <a:r>
              <a:rPr lang="pt-BR" sz="2000" dirty="0" smtClean="0">
                <a:solidFill>
                  <a:schemeClr val="tx1"/>
                </a:solidFill>
              </a:rPr>
              <a:t>9.650.293,92</a:t>
            </a:r>
            <a:endParaRPr lang="pt-BR" sz="2000" dirty="0">
              <a:solidFill>
                <a:schemeClr val="tx1"/>
              </a:solidFill>
            </a:endParaRPr>
          </a:p>
          <a:p>
            <a:endParaRPr lang="pt-BR" sz="2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7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Estimativa de gasto com todas companhias de saneamento (+20%)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Total de horas anuais para manutenção e novos desenvolvimentos do GSAN: </a:t>
            </a:r>
            <a:r>
              <a:rPr lang="pt-BR" dirty="0" smtClean="0">
                <a:solidFill>
                  <a:schemeClr val="tx1"/>
                </a:solidFill>
              </a:rPr>
              <a:t>100 mil horas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Total gasto anualmente para manutenção e novos desenvolvimentos do GSAN: R$ </a:t>
            </a:r>
            <a:r>
              <a:rPr lang="pt-BR" dirty="0" smtClean="0">
                <a:solidFill>
                  <a:schemeClr val="tx1"/>
                </a:solidFill>
              </a:rPr>
              <a:t>12 milhões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08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</a:t>
            </a:r>
            <a:r>
              <a:rPr lang="en-US" dirty="0" smtClean="0"/>
              <a:t> </a:t>
            </a:r>
            <a:r>
              <a:rPr lang="pt-BR" dirty="0" smtClean="0"/>
              <a:t>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Companhias de saneamento firmam contratos com fornecedores para implantação, manutenção evolutiva e manutenção corretiva</a:t>
            </a:r>
          </a:p>
          <a:p>
            <a:r>
              <a:rPr lang="pt-BR" dirty="0" smtClean="0"/>
              <a:t>Companhia de saneamento realiza a implementação com pessoal próprio</a:t>
            </a:r>
          </a:p>
          <a:p>
            <a:r>
              <a:rPr lang="pt-BR" dirty="0" smtClean="0"/>
              <a:t>Existem várias versões do GSAN</a:t>
            </a:r>
          </a:p>
          <a:p>
            <a:r>
              <a:rPr lang="pt-BR" dirty="0" smtClean="0"/>
              <a:t>Algumas versões não estão sendo disponibilizadas no portal pelos fornecedores</a:t>
            </a:r>
          </a:p>
          <a:p>
            <a:r>
              <a:rPr lang="pt-BR" dirty="0" smtClean="0"/>
              <a:t>Desenvolvimentos próprios das companhias de saneamento não são disponibilizados no portal</a:t>
            </a:r>
          </a:p>
          <a:p>
            <a:r>
              <a:rPr lang="pt-BR" dirty="0" smtClean="0"/>
              <a:t>Existem desenvolvimentos duplicados de mesmos módulos</a:t>
            </a:r>
          </a:p>
          <a:p>
            <a:r>
              <a:rPr lang="pt-BR" dirty="0" smtClean="0"/>
              <a:t>Disponibilizações em geral não são disponibilizadas de forma continua, somente quando solicitado</a:t>
            </a:r>
          </a:p>
          <a:p>
            <a:r>
              <a:rPr lang="pt-BR" dirty="0" smtClean="0"/>
              <a:t>Quando disponibilizados, nem sempre são disponibilizados todos os artefatos de software</a:t>
            </a:r>
          </a:p>
          <a:p>
            <a:r>
              <a:rPr lang="pt-BR" dirty="0" smtClean="0"/>
              <a:t>Versão disponibilizada não compila as vezes não compila</a:t>
            </a:r>
          </a:p>
        </p:txBody>
      </p:sp>
    </p:spTree>
    <p:extLst>
      <p:ext uri="{BB962C8B-B14F-4D97-AF65-F5344CB8AC3E}">
        <p14:creationId xmlns:p14="http://schemas.microsoft.com/office/powerpoint/2010/main" val="194118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00" y="1006090"/>
            <a:ext cx="1660359" cy="10576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54" y="1105669"/>
            <a:ext cx="735897" cy="7416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88" y="2560481"/>
            <a:ext cx="514286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631" y="2559728"/>
            <a:ext cx="480619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754" y="2606271"/>
            <a:ext cx="720000" cy="19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616" y="2512492"/>
            <a:ext cx="626824" cy="3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092" y="2559728"/>
            <a:ext cx="720000" cy="245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719" y="2637825"/>
            <a:ext cx="720000" cy="19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110" y="2502541"/>
            <a:ext cx="406066" cy="3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746" y="2989414"/>
            <a:ext cx="720000" cy="288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216" y="2954934"/>
            <a:ext cx="636923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0176" y="2960716"/>
            <a:ext cx="327830" cy="3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1804" y="3023771"/>
            <a:ext cx="720000" cy="1904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9038" y="2953414"/>
            <a:ext cx="393488" cy="3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4818" y="2882203"/>
            <a:ext cx="720000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7110" y="2960716"/>
            <a:ext cx="720000" cy="360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03" y="3341339"/>
            <a:ext cx="514286" cy="36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4091" y="3330101"/>
            <a:ext cx="266207" cy="36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74818" y="3418891"/>
            <a:ext cx="720000" cy="127059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1074822" y="5101389"/>
            <a:ext cx="1339515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550696" y="5101389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243139" y="5101388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935582" y="5347601"/>
            <a:ext cx="3048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7419602" y="1953481"/>
            <a:ext cx="1" cy="52380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9217146" y="1960085"/>
            <a:ext cx="37277" cy="55240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 flipV="1">
            <a:off x="10170170" y="1946190"/>
            <a:ext cx="195922" cy="48538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1744579" y="2232734"/>
            <a:ext cx="543784" cy="270652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 flipV="1">
            <a:off x="2808879" y="2288073"/>
            <a:ext cx="492493" cy="265118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5017398" y="5592137"/>
            <a:ext cx="8806" cy="13660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016778" y="5728743"/>
            <a:ext cx="213194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7148719" y="3313414"/>
            <a:ext cx="0" cy="241532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endCxn id="26" idx="2"/>
          </p:cNvCxnSpPr>
          <p:nvPr/>
        </p:nvCxnSpPr>
        <p:spPr>
          <a:xfrm flipV="1">
            <a:off x="3328738" y="5566610"/>
            <a:ext cx="0" cy="325143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3352800" y="5891753"/>
            <a:ext cx="42887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7617488" y="3777036"/>
            <a:ext cx="0" cy="211471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7508719" y="5891753"/>
            <a:ext cx="1076958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16" idx="2"/>
          </p:cNvCxnSpPr>
          <p:nvPr/>
        </p:nvCxnSpPr>
        <p:spPr>
          <a:xfrm flipH="1">
            <a:off x="8585677" y="3314934"/>
            <a:ext cx="1" cy="257681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8585677" y="5882326"/>
            <a:ext cx="492335" cy="942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endCxn id="23" idx="2"/>
          </p:cNvCxnSpPr>
          <p:nvPr/>
        </p:nvCxnSpPr>
        <p:spPr>
          <a:xfrm flipV="1">
            <a:off x="9077194" y="3690101"/>
            <a:ext cx="1" cy="220165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25" idx="2"/>
          </p:cNvCxnSpPr>
          <p:nvPr/>
        </p:nvCxnSpPr>
        <p:spPr>
          <a:xfrm flipH="1">
            <a:off x="1744579" y="5566610"/>
            <a:ext cx="1" cy="485398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744579" y="6052008"/>
            <a:ext cx="8270239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flipV="1">
            <a:off x="10014818" y="3341339"/>
            <a:ext cx="34622" cy="2710669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/>
          <p:cNvSpPr txBox="1"/>
          <p:nvPr/>
        </p:nvSpPr>
        <p:spPr>
          <a:xfrm>
            <a:off x="1590290" y="667155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Portal de Software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 </a:t>
            </a:r>
            <a:r>
              <a:rPr lang="en-US" sz="1200" dirty="0" err="1" smtClean="0"/>
              <a:t>Brasileiro</a:t>
            </a:r>
            <a:endParaRPr lang="pt-BR" sz="1200" dirty="0"/>
          </a:p>
        </p:txBody>
      </p:sp>
      <p:cxnSp>
        <p:nvCxnSpPr>
          <p:cNvPr id="47" name="Conector de seta reta 46"/>
          <p:cNvCxnSpPr/>
          <p:nvPr/>
        </p:nvCxnSpPr>
        <p:spPr>
          <a:xfrm>
            <a:off x="3713718" y="1521163"/>
            <a:ext cx="3158086" cy="266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4" name="Imagem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01" y="773220"/>
            <a:ext cx="735897" cy="741692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75" y="1115610"/>
            <a:ext cx="735897" cy="741692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222" y="769582"/>
            <a:ext cx="735897" cy="74169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8119" y="1486456"/>
            <a:ext cx="353599" cy="408467"/>
          </a:xfrm>
          <a:prstGeom prst="rect">
            <a:avLst/>
          </a:prstGeom>
        </p:spPr>
      </p:pic>
      <p:cxnSp>
        <p:nvCxnSpPr>
          <p:cNvPr id="66" name="Conector de seta reta 65"/>
          <p:cNvCxnSpPr/>
          <p:nvPr/>
        </p:nvCxnSpPr>
        <p:spPr>
          <a:xfrm flipV="1">
            <a:off x="7874632" y="1632304"/>
            <a:ext cx="426767" cy="86327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10131308" y="6566302"/>
            <a:ext cx="20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Imagens</a:t>
            </a:r>
            <a:r>
              <a:rPr lang="en-US" sz="1200" dirty="0" smtClean="0"/>
              <a:t> </a:t>
            </a:r>
            <a:r>
              <a:rPr lang="en-US" sz="1200" dirty="0" err="1" smtClean="0"/>
              <a:t>meramente</a:t>
            </a:r>
            <a:r>
              <a:rPr lang="en-US" sz="1200" dirty="0" smtClean="0"/>
              <a:t> </a:t>
            </a:r>
            <a:r>
              <a:rPr lang="en-US" sz="1200" dirty="0" err="1" smtClean="0"/>
              <a:t>ilustrativas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7457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Companhias utilizadoras do GSAN estão em diferentes estágios de maturidade no processo de implementação e manutenção do GSAN</a:t>
            </a:r>
          </a:p>
          <a:p>
            <a:r>
              <a:rPr lang="pt-BR" dirty="0" smtClean="0"/>
              <a:t>Outros players (fornecedores de desenvolvimento de software), podem vir a ser vencedores de processos licitatórios</a:t>
            </a:r>
          </a:p>
          <a:p>
            <a:r>
              <a:rPr lang="pt-BR" dirty="0" smtClean="0"/>
              <a:t>Mais versões do GSAN podem vir a ser criadas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96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Questionamentos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Quem audita a qualidade do código produzido pelos fornecedores?</a:t>
            </a:r>
          </a:p>
          <a:p>
            <a:r>
              <a:rPr lang="pt-BR" dirty="0" smtClean="0"/>
              <a:t>Quem controla a evolução de um único produto desenvolvido por vários fornecedores simultaneamente?</a:t>
            </a:r>
          </a:p>
          <a:p>
            <a:r>
              <a:rPr lang="pt-BR" dirty="0" smtClean="0"/>
              <a:t>Qual a periodicidade de disponibilização das versões no portal?</a:t>
            </a:r>
          </a:p>
          <a:p>
            <a:r>
              <a:rPr lang="pt-BR" dirty="0" smtClean="0"/>
              <a:t>Qual o processo para submeter os códigos do GSAN para versão única do produto?</a:t>
            </a:r>
          </a:p>
          <a:p>
            <a:r>
              <a:rPr lang="pt-BR" dirty="0" smtClean="0"/>
              <a:t>Como os utilizadores do GSAN podem contribuir para o desenvolvimento de uma nova funcionalidade ou correção de um bug?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22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proposto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Unificação em uma única versão oficial para disponibilização no portal do software público para que outras companhias de saneamento possam baixar estas versões e utilizarem o sistema</a:t>
            </a:r>
          </a:p>
          <a:p>
            <a:r>
              <a:rPr lang="pt-BR" dirty="0" smtClean="0"/>
              <a:t>Implementação de um ambiente centralizado de desenvolvimento distribuído com o nome “</a:t>
            </a:r>
            <a:r>
              <a:rPr lang="pt-BR" b="1" dirty="0" smtClean="0"/>
              <a:t>Ambiente de controle de qualidade e processo de auditoria</a:t>
            </a:r>
            <a:r>
              <a:rPr lang="pt-BR" dirty="0" smtClean="0"/>
              <a:t>”, para:</a:t>
            </a:r>
          </a:p>
          <a:p>
            <a:pPr lvl="1"/>
            <a:r>
              <a:rPr lang="pt-BR" dirty="0" smtClean="0"/>
              <a:t>Controle de versionamento de software</a:t>
            </a:r>
          </a:p>
          <a:p>
            <a:pPr lvl="1"/>
            <a:r>
              <a:rPr lang="pt-BR" dirty="0" smtClean="0"/>
              <a:t>Auditoria e inspeção do código-fonte do GSAN</a:t>
            </a:r>
          </a:p>
          <a:p>
            <a:pPr lvl="1"/>
            <a:r>
              <a:rPr lang="pt-BR" dirty="0" smtClean="0"/>
              <a:t>Disseminar o conhecimento das tecnologias e processo distribuído de sistema/versões do GSAN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6445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00" y="1006090"/>
            <a:ext cx="1660359" cy="10576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67" y="1044491"/>
            <a:ext cx="913487" cy="9206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88" y="2560481"/>
            <a:ext cx="514286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631" y="2559728"/>
            <a:ext cx="480619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754" y="2606271"/>
            <a:ext cx="720000" cy="19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616" y="2512492"/>
            <a:ext cx="626824" cy="3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092" y="2559728"/>
            <a:ext cx="720000" cy="245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719" y="2637825"/>
            <a:ext cx="720000" cy="19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110" y="2502541"/>
            <a:ext cx="406066" cy="3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746" y="2989414"/>
            <a:ext cx="720000" cy="288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216" y="2954934"/>
            <a:ext cx="636923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0176" y="2960716"/>
            <a:ext cx="327830" cy="3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1804" y="3023771"/>
            <a:ext cx="720000" cy="1904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9038" y="2953414"/>
            <a:ext cx="393488" cy="3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4818" y="2882203"/>
            <a:ext cx="720000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7110" y="2960716"/>
            <a:ext cx="720000" cy="360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03" y="3341339"/>
            <a:ext cx="514286" cy="36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4091" y="3330101"/>
            <a:ext cx="266207" cy="36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74818" y="3418891"/>
            <a:ext cx="720000" cy="127059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1074822" y="5101389"/>
            <a:ext cx="1339515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550696" y="5101389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243139" y="5101388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935582" y="5347601"/>
            <a:ext cx="3048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7419603" y="2080441"/>
            <a:ext cx="1050629" cy="39684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9036010" y="2080441"/>
            <a:ext cx="41184" cy="36938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 flipV="1">
            <a:off x="9654818" y="2033898"/>
            <a:ext cx="711274" cy="39767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1744579" y="3798972"/>
            <a:ext cx="462380" cy="114028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 flipV="1">
            <a:off x="3328738" y="3777036"/>
            <a:ext cx="1" cy="116221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4588042" y="3798972"/>
            <a:ext cx="433140" cy="114028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2710326" y="2216158"/>
            <a:ext cx="1" cy="47633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5017398" y="5592137"/>
            <a:ext cx="8806" cy="13660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016778" y="5728743"/>
            <a:ext cx="213194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7148719" y="3313414"/>
            <a:ext cx="0" cy="241532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endCxn id="26" idx="2"/>
          </p:cNvCxnSpPr>
          <p:nvPr/>
        </p:nvCxnSpPr>
        <p:spPr>
          <a:xfrm flipV="1">
            <a:off x="3328738" y="5566610"/>
            <a:ext cx="0" cy="325143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3352800" y="5891753"/>
            <a:ext cx="42887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7617488" y="3777036"/>
            <a:ext cx="0" cy="211471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7508719" y="5891753"/>
            <a:ext cx="1076958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16" idx="2"/>
          </p:cNvCxnSpPr>
          <p:nvPr/>
        </p:nvCxnSpPr>
        <p:spPr>
          <a:xfrm flipH="1">
            <a:off x="8585677" y="3314934"/>
            <a:ext cx="1" cy="257681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8585677" y="5882326"/>
            <a:ext cx="492335" cy="942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endCxn id="23" idx="2"/>
          </p:cNvCxnSpPr>
          <p:nvPr/>
        </p:nvCxnSpPr>
        <p:spPr>
          <a:xfrm flipV="1">
            <a:off x="9077194" y="3690101"/>
            <a:ext cx="1" cy="220165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25" idx="2"/>
          </p:cNvCxnSpPr>
          <p:nvPr/>
        </p:nvCxnSpPr>
        <p:spPr>
          <a:xfrm flipH="1">
            <a:off x="1744579" y="5566610"/>
            <a:ext cx="1" cy="485398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744579" y="6052008"/>
            <a:ext cx="8270239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flipV="1">
            <a:off x="10014818" y="3341339"/>
            <a:ext cx="34622" cy="2710669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/>
          <p:cNvSpPr txBox="1"/>
          <p:nvPr/>
        </p:nvSpPr>
        <p:spPr>
          <a:xfrm>
            <a:off x="1590290" y="732199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Portal de Software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 </a:t>
            </a:r>
            <a:r>
              <a:rPr lang="en-US" sz="1200" dirty="0" err="1" smtClean="0"/>
              <a:t>Brasileiro</a:t>
            </a:r>
            <a:endParaRPr lang="pt-BR" sz="1200" dirty="0"/>
          </a:p>
        </p:txBody>
      </p:sp>
      <p:cxnSp>
        <p:nvCxnSpPr>
          <p:cNvPr id="101" name="Conector de seta reta 100"/>
          <p:cNvCxnSpPr/>
          <p:nvPr/>
        </p:nvCxnSpPr>
        <p:spPr>
          <a:xfrm flipV="1">
            <a:off x="3713718" y="1489435"/>
            <a:ext cx="4683028" cy="3172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10131308" y="6566302"/>
            <a:ext cx="20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Imagens</a:t>
            </a:r>
            <a:r>
              <a:rPr lang="en-US" sz="1200" dirty="0" smtClean="0"/>
              <a:t> </a:t>
            </a:r>
            <a:r>
              <a:rPr lang="en-US" sz="1200" dirty="0" err="1" smtClean="0"/>
              <a:t>meramente</a:t>
            </a:r>
            <a:r>
              <a:rPr lang="en-US" sz="1200" dirty="0" smtClean="0"/>
              <a:t> </a:t>
            </a:r>
            <a:r>
              <a:rPr lang="en-US" sz="1200" dirty="0" err="1" smtClean="0"/>
              <a:t>ilustrativas</a:t>
            </a:r>
            <a:endParaRPr lang="pt-BR" sz="1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235242" y="2882203"/>
            <a:ext cx="4700340" cy="80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de Qualidade e Auditoria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2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Manter um ambiente de desenvolvimento distribuído do GSAN</a:t>
            </a:r>
          </a:p>
          <a:p>
            <a:pPr lvl="1"/>
            <a:r>
              <a:rPr lang="pt-BR" dirty="0" smtClean="0"/>
              <a:t>Gerenciado</a:t>
            </a:r>
          </a:p>
          <a:p>
            <a:pPr lvl="1"/>
            <a:r>
              <a:rPr lang="pt-BR" dirty="0" smtClean="0"/>
              <a:t>Centralizado</a:t>
            </a:r>
          </a:p>
          <a:p>
            <a:r>
              <a:rPr lang="pt-BR" dirty="0" smtClean="0"/>
              <a:t>Exercer os controles de qualidade no GSAN</a:t>
            </a:r>
          </a:p>
          <a:p>
            <a:r>
              <a:rPr lang="pt-BR" dirty="0" smtClean="0"/>
              <a:t>Disseminar a tecnologia evitando o aprisionamento da companhia de saneamento a um único fornecedor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95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Através deste novo processo de controle de versão e qualidade as companhias de saneamento continuarão firmando contratos de implantação, manutenção evolutiva e corretiva com diferentes fornecedores do GSAN</a:t>
            </a:r>
          </a:p>
          <a:p>
            <a:r>
              <a:rPr lang="pt-BR" dirty="0" smtClean="0"/>
              <a:t>Porem ao invés dos fornecedores trabalharem isoladamente em várias versões, trabalharão caminhando paulatinamente para a criação de uma nova e única versão do GSAN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8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>Diagnóstico Técnico Situacional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100" dirty="0" smtClean="0"/>
              <a:t>versão preliminar</a:t>
            </a:r>
            <a:endParaRPr lang="pt-BR" sz="1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29/7/2015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1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versões já consolidadas nas companhias de saneamento o que dificulta a unificação entre as diversas versões do GSAN disponíveis</a:t>
            </a:r>
          </a:p>
        </p:txBody>
      </p:sp>
    </p:spTree>
    <p:extLst>
      <p:ext uri="{BB962C8B-B14F-4D97-AF65-F5344CB8AC3E}">
        <p14:creationId xmlns:p14="http://schemas.microsoft.com/office/powerpoint/2010/main" val="79294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os novos desenvolvimentos passam pelo controle de qualidade e auditoria</a:t>
            </a:r>
          </a:p>
          <a:p>
            <a:r>
              <a:rPr lang="pt-BR" dirty="0" smtClean="0"/>
              <a:t>Direcionamento do desenvolvimento de novos módulos na nova arquitetura</a:t>
            </a:r>
          </a:p>
          <a:p>
            <a:r>
              <a:rPr lang="pt-BR" dirty="0" smtClean="0"/>
              <a:t>Reescrita de módulos mais críticos na nova arquitetura e com tecnologias mais atualizadas, por exemplo, módulo batch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67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2214" y="2742048"/>
            <a:ext cx="7527393" cy="12584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API GSAN (</a:t>
            </a:r>
            <a:r>
              <a:rPr lang="en-US" sz="3200" dirty="0" err="1" smtClean="0">
                <a:solidFill>
                  <a:schemeClr val="tx1"/>
                </a:solidFill>
              </a:rPr>
              <a:t>Orquestrador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121" y="2789635"/>
            <a:ext cx="242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Barramento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endParaRPr lang="en-US" dirty="0"/>
          </a:p>
        </p:txBody>
      </p:sp>
      <p:cxnSp>
        <p:nvCxnSpPr>
          <p:cNvPr id="6" name="Straight Arrow Connector 10"/>
          <p:cNvCxnSpPr>
            <a:endCxn id="10" idx="4"/>
          </p:cNvCxnSpPr>
          <p:nvPr/>
        </p:nvCxnSpPr>
        <p:spPr>
          <a:xfrm flipV="1">
            <a:off x="6556883" y="2109502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/>
        </p:nvSpPr>
        <p:spPr>
          <a:xfrm>
            <a:off x="2005326" y="218936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Requisições</a:t>
            </a:r>
            <a:r>
              <a:rPr lang="en-US" dirty="0" smtClean="0"/>
              <a:t> REST</a:t>
            </a:r>
            <a:endParaRPr lang="en-US" dirty="0"/>
          </a:p>
        </p:txBody>
      </p:sp>
      <p:sp>
        <p:nvSpPr>
          <p:cNvPr id="8" name="Oval 18"/>
          <p:cNvSpPr/>
          <p:nvPr/>
        </p:nvSpPr>
        <p:spPr>
          <a:xfrm>
            <a:off x="3899765" y="1458941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9"/>
          <p:cNvSpPr/>
          <p:nvPr/>
        </p:nvSpPr>
        <p:spPr>
          <a:xfrm>
            <a:off x="5048320" y="1458941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0"/>
          <p:cNvSpPr/>
          <p:nvPr/>
        </p:nvSpPr>
        <p:spPr>
          <a:xfrm>
            <a:off x="6223881" y="1458941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371454" y="1458941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8461040" y="1458941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26"/>
          <p:cNvCxnSpPr>
            <a:endCxn id="9" idx="4"/>
          </p:cNvCxnSpPr>
          <p:nvPr/>
        </p:nvCxnSpPr>
        <p:spPr>
          <a:xfrm flipV="1">
            <a:off x="5381322" y="2109502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7"/>
          <p:cNvCxnSpPr>
            <a:endCxn id="8" idx="4"/>
          </p:cNvCxnSpPr>
          <p:nvPr/>
        </p:nvCxnSpPr>
        <p:spPr>
          <a:xfrm flipV="1">
            <a:off x="4228645" y="2109502"/>
            <a:ext cx="4122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8"/>
          <p:cNvCxnSpPr>
            <a:endCxn id="11" idx="4"/>
          </p:cNvCxnSpPr>
          <p:nvPr/>
        </p:nvCxnSpPr>
        <p:spPr>
          <a:xfrm flipV="1">
            <a:off x="7704456" y="2109502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9"/>
          <p:cNvCxnSpPr>
            <a:endCxn id="12" idx="4"/>
          </p:cNvCxnSpPr>
          <p:nvPr/>
        </p:nvCxnSpPr>
        <p:spPr>
          <a:xfrm flipV="1">
            <a:off x="8794042" y="2109502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6"/>
          <p:cNvCxnSpPr/>
          <p:nvPr/>
        </p:nvCxnSpPr>
        <p:spPr>
          <a:xfrm flipV="1">
            <a:off x="6561423" y="3983734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7"/>
          <p:cNvCxnSpPr/>
          <p:nvPr/>
        </p:nvCxnSpPr>
        <p:spPr>
          <a:xfrm flipV="1">
            <a:off x="5385862" y="3983734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/>
          <p:cNvCxnSpPr/>
          <p:nvPr/>
        </p:nvCxnSpPr>
        <p:spPr>
          <a:xfrm flipV="1">
            <a:off x="4233185" y="3983734"/>
            <a:ext cx="4122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9"/>
          <p:cNvCxnSpPr/>
          <p:nvPr/>
        </p:nvCxnSpPr>
        <p:spPr>
          <a:xfrm flipV="1">
            <a:off x="7708996" y="3983734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0"/>
          <p:cNvCxnSpPr/>
          <p:nvPr/>
        </p:nvCxnSpPr>
        <p:spPr>
          <a:xfrm flipV="1">
            <a:off x="8798582" y="3983734"/>
            <a:ext cx="0" cy="63254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41"/>
          <p:cNvSpPr/>
          <p:nvPr/>
        </p:nvSpPr>
        <p:spPr>
          <a:xfrm>
            <a:off x="3899765" y="4599543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2"/>
          <p:cNvSpPr/>
          <p:nvPr/>
        </p:nvSpPr>
        <p:spPr>
          <a:xfrm>
            <a:off x="5048320" y="4599543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43"/>
          <p:cNvSpPr/>
          <p:nvPr/>
        </p:nvSpPr>
        <p:spPr>
          <a:xfrm>
            <a:off x="6223881" y="4599543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4"/>
          <p:cNvSpPr/>
          <p:nvPr/>
        </p:nvSpPr>
        <p:spPr>
          <a:xfrm>
            <a:off x="7371454" y="4599543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45"/>
          <p:cNvSpPr/>
          <p:nvPr/>
        </p:nvSpPr>
        <p:spPr>
          <a:xfrm>
            <a:off x="8461040" y="4599543"/>
            <a:ext cx="666004" cy="65056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6"/>
          <p:cNvSpPr txBox="1"/>
          <p:nvPr/>
        </p:nvSpPr>
        <p:spPr>
          <a:xfrm>
            <a:off x="3713081" y="1005645"/>
            <a:ext cx="10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Cadastro</a:t>
            </a:r>
            <a:endParaRPr lang="en-US" dirty="0"/>
          </a:p>
        </p:txBody>
      </p:sp>
      <p:sp>
        <p:nvSpPr>
          <p:cNvPr id="28" name="TextBox 47"/>
          <p:cNvSpPr txBox="1"/>
          <p:nvPr/>
        </p:nvSpPr>
        <p:spPr>
          <a:xfrm>
            <a:off x="3459538" y="5359707"/>
            <a:ext cx="15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Micromedição</a:t>
            </a:r>
            <a:endParaRPr lang="en-US" dirty="0"/>
          </a:p>
        </p:txBody>
      </p:sp>
      <p:sp>
        <p:nvSpPr>
          <p:cNvPr id="29" name="TextBox 48"/>
          <p:cNvSpPr txBox="1"/>
          <p:nvPr/>
        </p:nvSpPr>
        <p:spPr>
          <a:xfrm>
            <a:off x="5844131" y="992820"/>
            <a:ext cx="142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Atendimento</a:t>
            </a:r>
            <a:endParaRPr lang="en-US" dirty="0"/>
          </a:p>
        </p:txBody>
      </p:sp>
      <p:sp>
        <p:nvSpPr>
          <p:cNvPr id="30" name="TextBox 49"/>
          <p:cNvSpPr txBox="1"/>
          <p:nvPr/>
        </p:nvSpPr>
        <p:spPr>
          <a:xfrm>
            <a:off x="5879441" y="5359707"/>
            <a:ext cx="136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Arrecadação</a:t>
            </a:r>
            <a:endParaRPr lang="en-US" dirty="0"/>
          </a:p>
        </p:txBody>
      </p:sp>
      <p:sp>
        <p:nvSpPr>
          <p:cNvPr id="31" name="TextBox 50"/>
          <p:cNvSpPr txBox="1"/>
          <p:nvPr/>
        </p:nvSpPr>
        <p:spPr>
          <a:xfrm>
            <a:off x="8220576" y="5365910"/>
            <a:ext cx="115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Segurança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Através deste novo processo de controle de versão e qualidade as companhias de saneamento continuarão firmando contratos de implantação, manutenção evolutiva e corretiva com diferentes fornecedores do GSAN</a:t>
            </a:r>
          </a:p>
          <a:p>
            <a:r>
              <a:rPr lang="pt-BR" dirty="0" smtClean="0"/>
              <a:t>Porem ao invés dos fornecedores trabalharem isoladamente em várias versões, trabalharão caminhando paulatinamente para a criação de uma nova e única versão do GSAN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094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isso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de todos os fornecedores, quando concluído, é submetido ao </a:t>
            </a:r>
            <a:r>
              <a:rPr lang="pt-BR" dirty="0" err="1" smtClean="0"/>
              <a:t>Git</a:t>
            </a:r>
            <a:r>
              <a:rPr lang="pt-BR" dirty="0" smtClean="0"/>
              <a:t> central do GSAN</a:t>
            </a:r>
          </a:p>
          <a:p>
            <a:r>
              <a:rPr lang="pt-BR" dirty="0" smtClean="0"/>
              <a:t>Cada submissão passará pelo processo de controle de qualidade e auditoria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69" y="1022775"/>
            <a:ext cx="1660359" cy="10576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67" y="1044491"/>
            <a:ext cx="913487" cy="9206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88" y="2560481"/>
            <a:ext cx="514286" cy="36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631" y="2559728"/>
            <a:ext cx="480619" cy="3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754" y="2606271"/>
            <a:ext cx="720000" cy="19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616" y="2512492"/>
            <a:ext cx="626824" cy="3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092" y="2559728"/>
            <a:ext cx="720000" cy="245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719" y="2637825"/>
            <a:ext cx="720000" cy="19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110" y="2502541"/>
            <a:ext cx="406066" cy="3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746" y="2989414"/>
            <a:ext cx="720000" cy="288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216" y="2954934"/>
            <a:ext cx="636923" cy="3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0176" y="2960716"/>
            <a:ext cx="327830" cy="3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1804" y="3023771"/>
            <a:ext cx="720000" cy="1904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9038" y="2953414"/>
            <a:ext cx="393488" cy="3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4818" y="2882203"/>
            <a:ext cx="720000" cy="3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7110" y="2960716"/>
            <a:ext cx="720000" cy="360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03" y="3341339"/>
            <a:ext cx="514286" cy="36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4091" y="3330101"/>
            <a:ext cx="266207" cy="36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74818" y="3418891"/>
            <a:ext cx="720000" cy="127059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1074822" y="5101389"/>
            <a:ext cx="1339515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550696" y="5101389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243139" y="5101388"/>
            <a:ext cx="1556084" cy="465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935582" y="5347601"/>
            <a:ext cx="3048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7419603" y="2080441"/>
            <a:ext cx="1050629" cy="39684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9036010" y="2080441"/>
            <a:ext cx="41184" cy="36938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 flipV="1">
            <a:off x="9654818" y="2033898"/>
            <a:ext cx="711274" cy="39767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1744579" y="3798972"/>
            <a:ext cx="462380" cy="114028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 flipV="1">
            <a:off x="3328738" y="3777036"/>
            <a:ext cx="1" cy="116221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4588042" y="3798972"/>
            <a:ext cx="433140" cy="114028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2710326" y="2216158"/>
            <a:ext cx="1" cy="47633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5017398" y="5592137"/>
            <a:ext cx="8806" cy="13660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016778" y="5728743"/>
            <a:ext cx="213194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7148719" y="3313414"/>
            <a:ext cx="0" cy="241532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endCxn id="26" idx="2"/>
          </p:cNvCxnSpPr>
          <p:nvPr/>
        </p:nvCxnSpPr>
        <p:spPr>
          <a:xfrm flipV="1">
            <a:off x="3328738" y="5566610"/>
            <a:ext cx="0" cy="325143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3352800" y="5891753"/>
            <a:ext cx="4288750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7617488" y="3777036"/>
            <a:ext cx="0" cy="211471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7508719" y="5891753"/>
            <a:ext cx="1076958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16" idx="2"/>
          </p:cNvCxnSpPr>
          <p:nvPr/>
        </p:nvCxnSpPr>
        <p:spPr>
          <a:xfrm flipH="1">
            <a:off x="8585677" y="3314934"/>
            <a:ext cx="1" cy="257681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8585677" y="5882326"/>
            <a:ext cx="492335" cy="9427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endCxn id="23" idx="2"/>
          </p:cNvCxnSpPr>
          <p:nvPr/>
        </p:nvCxnSpPr>
        <p:spPr>
          <a:xfrm flipV="1">
            <a:off x="9077194" y="3690101"/>
            <a:ext cx="1" cy="220165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25" idx="2"/>
          </p:cNvCxnSpPr>
          <p:nvPr/>
        </p:nvCxnSpPr>
        <p:spPr>
          <a:xfrm flipH="1">
            <a:off x="1744579" y="5566610"/>
            <a:ext cx="1" cy="485398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1744579" y="6052008"/>
            <a:ext cx="8270239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flipV="1">
            <a:off x="10014818" y="3341339"/>
            <a:ext cx="34622" cy="2710669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/>
          <p:cNvSpPr txBox="1"/>
          <p:nvPr/>
        </p:nvSpPr>
        <p:spPr>
          <a:xfrm>
            <a:off x="1590290" y="732199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Portal de Software </a:t>
            </a:r>
            <a:r>
              <a:rPr lang="en-US" sz="1200" dirty="0" err="1" smtClean="0"/>
              <a:t>Público</a:t>
            </a:r>
            <a:r>
              <a:rPr lang="en-US" sz="1200" dirty="0" smtClean="0"/>
              <a:t> </a:t>
            </a:r>
            <a:r>
              <a:rPr lang="en-US" sz="1200" dirty="0" err="1" smtClean="0"/>
              <a:t>Brasileiro</a:t>
            </a:r>
            <a:endParaRPr lang="pt-BR" sz="1200" dirty="0"/>
          </a:p>
        </p:txBody>
      </p:sp>
      <p:cxnSp>
        <p:nvCxnSpPr>
          <p:cNvPr id="101" name="Conector de seta reta 100"/>
          <p:cNvCxnSpPr/>
          <p:nvPr/>
        </p:nvCxnSpPr>
        <p:spPr>
          <a:xfrm flipV="1">
            <a:off x="3713718" y="1489435"/>
            <a:ext cx="4683028" cy="3172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10131308" y="6566302"/>
            <a:ext cx="20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Imagens</a:t>
            </a:r>
            <a:r>
              <a:rPr lang="en-US" sz="1200" dirty="0" smtClean="0"/>
              <a:t> </a:t>
            </a:r>
            <a:r>
              <a:rPr lang="en-US" sz="1200" dirty="0" err="1" smtClean="0"/>
              <a:t>meramente</a:t>
            </a:r>
            <a:r>
              <a:rPr lang="en-US" sz="1200" dirty="0" smtClean="0"/>
              <a:t> </a:t>
            </a:r>
            <a:r>
              <a:rPr lang="en-US" sz="1200" dirty="0" err="1" smtClean="0"/>
              <a:t>ilustrativas</a:t>
            </a:r>
            <a:endParaRPr lang="pt-BR" sz="1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235242" y="2882203"/>
            <a:ext cx="4700340" cy="80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638081" y="3016094"/>
            <a:ext cx="521368" cy="5221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2469752" y="3008647"/>
            <a:ext cx="521368" cy="5221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3315153" y="3023544"/>
            <a:ext cx="521368" cy="5221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4127508" y="3023542"/>
            <a:ext cx="521368" cy="5221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4947440" y="3044647"/>
            <a:ext cx="521368" cy="5221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endCxn id="50" idx="2"/>
          </p:cNvCxnSpPr>
          <p:nvPr/>
        </p:nvCxnSpPr>
        <p:spPr>
          <a:xfrm>
            <a:off x="2167102" y="3269736"/>
            <a:ext cx="302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2989627" y="3274559"/>
            <a:ext cx="302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3827646" y="3284632"/>
            <a:ext cx="302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4646466" y="3307107"/>
            <a:ext cx="3026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521789" y="3472210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Processo de controle e auditoria</a:t>
            </a:r>
            <a:endParaRPr lang="pt-BR" sz="11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25414" y="261631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mantenedor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3821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do processo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64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" y="252914"/>
            <a:ext cx="12202083" cy="6200273"/>
            <a:chOff x="-10083" y="252914"/>
            <a:chExt cx="12202083" cy="620027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083" y="252914"/>
              <a:ext cx="12202083" cy="6200273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457200" y="354807"/>
              <a:ext cx="1583531" cy="602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/>
                <a:t>Processo inicia quando uma companhia de saneamento abre uma nova requisição de tarefa no menu Nova Tarefa do Redmine do GSAN</a:t>
              </a:r>
              <a:endParaRPr lang="pt-BR" sz="700" dirty="0"/>
            </a:p>
          </p:txBody>
        </p:sp>
        <p:sp>
          <p:nvSpPr>
            <p:cNvPr id="4" name="CaixaDeTexto 3"/>
            <p:cNvSpPr txBox="1"/>
            <p:nvPr/>
          </p:nvSpPr>
          <p:spPr>
            <a:xfrm rot="16200000">
              <a:off x="-66957" y="1159938"/>
              <a:ext cx="814325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600" dirty="0" smtClean="0"/>
                <a:t>Companhia de Saneamento</a:t>
              </a:r>
              <a:endParaRPr lang="pt-BR" sz="600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220185" y="1183482"/>
              <a:ext cx="1330509" cy="353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/>
                <a:t>Nesse momento, a requisição é atribuída a um fornecedor por uma companhia de saneamento</a:t>
              </a:r>
              <a:endParaRPr lang="pt-B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4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232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363"/>
            <a:ext cx="12210661" cy="53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e indicadores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Referente a pesquisa realizada junto as companhias de saneamento que responderam a planilha enviada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592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auditoria do GSAN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2479204"/>
            <a:ext cx="5557837" cy="35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controle e auditoria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Caso uma das etapas até o passo 7 falhem, a submissão é rejeitada e o fornecedor é notificado para que promova as correções</a:t>
            </a:r>
          </a:p>
          <a:p>
            <a:endParaRPr lang="pt-BR" dirty="0" smtClean="0"/>
          </a:p>
          <a:p>
            <a:r>
              <a:rPr lang="pt-BR" dirty="0" smtClean="0"/>
              <a:t>Caso todas as etapas de controle e auditoria sejam cumpridas com êxito as implementações feitas pelos fornecedores serão promovidas para a versão única do GSAN e esta será disponibilizada no portal para que as demais companhias de saneamento possuam acesso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97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utilizadas na auditoria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825" y="2434960"/>
            <a:ext cx="2781300" cy="800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89" y="2434960"/>
            <a:ext cx="3061186" cy="35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7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a qualidade e confiabilidade das versões disponibilizadas pelos fornecedores contratados pelas companhias de saneamento</a:t>
            </a:r>
          </a:p>
          <a:p>
            <a:r>
              <a:rPr lang="pt-BR" dirty="0" smtClean="0"/>
              <a:t>Disponibilizar um repositório centralizado para que diferentes fornecedores e companhias de saneamento possam ter acesso e contribuir para a evolução do sistema</a:t>
            </a:r>
          </a:p>
        </p:txBody>
      </p:sp>
    </p:spTree>
    <p:extLst>
      <p:ext uri="{BB962C8B-B14F-4D97-AF65-F5344CB8AC3E}">
        <p14:creationId xmlns:p14="http://schemas.microsoft.com/office/powerpoint/2010/main" val="1639284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Evitar a criação de mais de uma versão para o GSAN por fornecedores diferentes o que pode causar os seguintes problemas:</a:t>
            </a:r>
          </a:p>
          <a:p>
            <a:pPr lvl="1"/>
            <a:r>
              <a:rPr lang="pt-BR" dirty="0" smtClean="0"/>
              <a:t>Falta de padronização e boas práticas entre as companhias de saneamento uma vez que as mesmas começam a trabalhar de forma isolada com seus fornecedores</a:t>
            </a:r>
          </a:p>
          <a:p>
            <a:pPr lvl="1"/>
            <a:r>
              <a:rPr lang="pt-BR" dirty="0" smtClean="0"/>
              <a:t>Não aproveitar a oportunidade de interação e troca de conhecimentos entre as companhias de saneamento</a:t>
            </a:r>
          </a:p>
          <a:p>
            <a:pPr lvl="1"/>
            <a:r>
              <a:rPr lang="pt-BR" dirty="0" smtClean="0"/>
              <a:t>Possibilidade de uma companhia de saneamento pagar por uma funcionalidade em uma versão, sendo que a mesma já está desenvolvida em outra versão</a:t>
            </a:r>
          </a:p>
          <a:p>
            <a:pPr lvl="1"/>
            <a:r>
              <a:rPr lang="pt-BR" dirty="0" smtClean="0"/>
              <a:t>Perda da uniformização da base de dados, o que tornará complicado no futuro aproveitar outros módulos desenvolvidos por outras companhias de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22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Contribuir e orientar os fornecedores com boas práticas de engenharia de software, com o objetivo de maximizar a produtividade e qualidade do código fonte produzido pelo GSAN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77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702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110569" y="0"/>
            <a:ext cx="5800068" cy="6858000"/>
            <a:chOff x="3110569" y="0"/>
            <a:chExt cx="5800068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0569" y="0"/>
              <a:ext cx="5800068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664325" y="1511300"/>
              <a:ext cx="107593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Companhia de Saneamento A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989735" y="1768475"/>
              <a:ext cx="425116" cy="215444"/>
            </a:xfrm>
            <a:prstGeom prst="rect">
              <a:avLst/>
            </a:prstGeom>
            <a:solidFill>
              <a:srgbClr val="97FDFD"/>
            </a:solidFill>
          </p:spPr>
          <p:txBody>
            <a:bodyPr wrap="none" rtlCol="0">
              <a:spAutoFit/>
            </a:bodyPr>
            <a:lstStyle/>
            <a:p>
              <a:r>
                <a:rPr lang="pt-B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CS A</a:t>
              </a:r>
              <a:endParaRPr lang="pt-B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705225" y="101600"/>
              <a:ext cx="116410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Linha principal do GSAN</a:t>
              </a:r>
              <a:endParaRPr lang="pt-BR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597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Reunião com as companhias de saneamento dia 2/setembro para analisar criticamente este modelo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368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Agradecimento</a:t>
            </a:r>
            <a:br>
              <a:rPr lang="pt-BR" dirty="0" smtClean="0"/>
            </a:br>
            <a:r>
              <a:rPr lang="pt-BR" dirty="0" smtClean="0"/>
              <a:t>Companhias de saneamento que receberam o Ministério das Cidades para este levantamento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Mitsui GÁS – Júlio que forneceu este material</a:t>
            </a:r>
            <a:br>
              <a:rPr lang="pt-BR" dirty="0" smtClean="0"/>
            </a:br>
            <a:r>
              <a:rPr lang="pt-BR" dirty="0" smtClean="0"/>
              <a:t>FADESP – Joelma, Paulo Igor e equipe</a:t>
            </a:r>
            <a:br>
              <a:rPr lang="pt-BR" dirty="0" smtClean="0"/>
            </a:br>
            <a:r>
              <a:rPr lang="pt-BR" dirty="0" smtClean="0"/>
              <a:t>Ministério do Planejamento – SLTI - </a:t>
            </a:r>
            <a:r>
              <a:rPr lang="pt-BR" dirty="0" err="1" smtClean="0"/>
              <a:t>Nayanne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eng. José Maria Villac Pinheiro</a:t>
            </a:r>
          </a:p>
          <a:p>
            <a:r>
              <a:rPr lang="pt-BR" dirty="0" smtClean="0"/>
              <a:t>Consultor – Min. Cidades </a:t>
            </a:r>
          </a:p>
          <a:p>
            <a:r>
              <a:rPr lang="pt-BR" dirty="0" smtClean="0"/>
              <a:t>Secretaria Nacional de Saneamento 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5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703954"/>
            <a:ext cx="86541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693287"/>
            <a:ext cx="8651023" cy="5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0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723707"/>
            <a:ext cx="86541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01" y="728591"/>
            <a:ext cx="86541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51" y="738116"/>
            <a:ext cx="86541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01" y="738116"/>
            <a:ext cx="86541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3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1024</TotalTime>
  <Words>1085</Words>
  <Application>Microsoft Office PowerPoint</Application>
  <PresentationFormat>Widescreen</PresentationFormat>
  <Paragraphs>126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Garamond</vt:lpstr>
      <vt:lpstr>Orgânico</vt:lpstr>
      <vt:lpstr>Apresentação do PowerPoint</vt:lpstr>
      <vt:lpstr>Diagnóstico Técnico Situacional versão preliminar</vt:lpstr>
      <vt:lpstr>Dados e indicadores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com dados das companhias que forneceram as informações</vt:lpstr>
      <vt:lpstr>Estimativa de gasto com todas companhias de saneamento (+20%)</vt:lpstr>
      <vt:lpstr>Cenário atual</vt:lpstr>
      <vt:lpstr>Apresentação do PowerPoint</vt:lpstr>
      <vt:lpstr>Cenário atual</vt:lpstr>
      <vt:lpstr>Questionamentos</vt:lpstr>
      <vt:lpstr>Cenário proposto</vt:lpstr>
      <vt:lpstr>Apresentação do PowerPoint</vt:lpstr>
      <vt:lpstr>Objetivos</vt:lpstr>
      <vt:lpstr>Como?</vt:lpstr>
      <vt:lpstr>Problema</vt:lpstr>
      <vt:lpstr>Solução</vt:lpstr>
      <vt:lpstr>Apresentação do PowerPoint</vt:lpstr>
      <vt:lpstr>Como?</vt:lpstr>
      <vt:lpstr>Para isso ...</vt:lpstr>
      <vt:lpstr>Apresentação do PowerPoint</vt:lpstr>
      <vt:lpstr>Fluxo do processo de controle</vt:lpstr>
      <vt:lpstr>Apresentação do PowerPoint</vt:lpstr>
      <vt:lpstr>Processo de auditoria</vt:lpstr>
      <vt:lpstr>Apresentação do PowerPoint</vt:lpstr>
      <vt:lpstr>Processo de auditoria do GSAN</vt:lpstr>
      <vt:lpstr>Processo de controle e auditoria</vt:lpstr>
      <vt:lpstr>Tecnologias utilizadas na auditoria</vt:lpstr>
      <vt:lpstr>Resultados esperados</vt:lpstr>
      <vt:lpstr>Resultados esperados</vt:lpstr>
      <vt:lpstr>Resultados esperados</vt:lpstr>
      <vt:lpstr>Fluxo de trabalho</vt:lpstr>
      <vt:lpstr>Apresentação do PowerPoint</vt:lpstr>
      <vt:lpstr>Proposta</vt:lpstr>
      <vt:lpstr>Agradecimento Companhias de saneamento que receberam o Ministério das Cidades para este levantamento Mitsui GÁS – Júlio que forneceu este material FADESP – Joelma, Paulo Igor e equipe Ministério do Planejamento – SLTI - Nayanne</vt:lpstr>
    </vt:vector>
  </TitlesOfParts>
  <Company>NEXUS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Maria Villac Pinheiro</dc:creator>
  <cp:lastModifiedBy>José Maria Villac Pinheiro</cp:lastModifiedBy>
  <cp:revision>46</cp:revision>
  <dcterms:created xsi:type="dcterms:W3CDTF">2015-07-28T16:52:15Z</dcterms:created>
  <dcterms:modified xsi:type="dcterms:W3CDTF">2015-07-29T11:35:30Z</dcterms:modified>
</cp:coreProperties>
</file>