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57" r:id="rId5"/>
    <p:sldId id="262" r:id="rId6"/>
    <p:sldId id="263" r:id="rId7"/>
    <p:sldId id="264" r:id="rId8"/>
    <p:sldId id="268" r:id="rId9"/>
    <p:sldId id="265" r:id="rId10"/>
    <p:sldId id="266" r:id="rId11"/>
    <p:sldId id="267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0A1-8288-014C-8B18-84B098890B3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7B51-B10E-FA4A-9D70-35273F1C8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0A1-8288-014C-8B18-84B098890B3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7B51-B10E-FA4A-9D70-35273F1C8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5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0A1-8288-014C-8B18-84B098890B3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7B51-B10E-FA4A-9D70-35273F1C8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6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0A1-8288-014C-8B18-84B098890B3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7B51-B10E-FA4A-9D70-35273F1C8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8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0A1-8288-014C-8B18-84B098890B3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7B51-B10E-FA4A-9D70-35273F1C8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2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0A1-8288-014C-8B18-84B098890B3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7B51-B10E-FA4A-9D70-35273F1C8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1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0A1-8288-014C-8B18-84B098890B3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7B51-B10E-FA4A-9D70-35273F1C8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7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0A1-8288-014C-8B18-84B098890B3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7B51-B10E-FA4A-9D70-35273F1C8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5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0A1-8288-014C-8B18-84B098890B3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7B51-B10E-FA4A-9D70-35273F1C8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0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0A1-8288-014C-8B18-84B098890B3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7B51-B10E-FA4A-9D70-35273F1C8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2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0A1-8288-014C-8B18-84B098890B3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7B51-B10E-FA4A-9D70-35273F1C8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0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430A1-8288-014C-8B18-84B098890B3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47B51-B10E-FA4A-9D70-35273F1C8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8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Ferramentas</a:t>
            </a:r>
            <a:r>
              <a:rPr lang="en-US" dirty="0"/>
              <a:t> e </a:t>
            </a:r>
            <a:r>
              <a:rPr lang="en-US" dirty="0" err="1"/>
              <a:t>Tecnologias</a:t>
            </a:r>
            <a:r>
              <a:rPr lang="en-US" dirty="0"/>
              <a:t>  </a:t>
            </a:r>
            <a:r>
              <a:rPr lang="en-US" dirty="0" err="1"/>
              <a:t>para</a:t>
            </a:r>
            <a:r>
              <a:rPr lang="en-US" dirty="0"/>
              <a:t> o </a:t>
            </a:r>
            <a:r>
              <a:rPr lang="en-US" dirty="0" err="1"/>
              <a:t>Trabalho</a:t>
            </a:r>
            <a:r>
              <a:rPr lang="en-US" dirty="0"/>
              <a:t> </a:t>
            </a:r>
            <a:r>
              <a:rPr lang="en-US" dirty="0" err="1"/>
              <a:t>Distribuído</a:t>
            </a:r>
            <a:r>
              <a:rPr lang="en-US" dirty="0"/>
              <a:t> e </a:t>
            </a:r>
            <a:r>
              <a:rPr lang="en-US" dirty="0" err="1"/>
              <a:t>Colaborativo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Paulo Igor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9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56173" y="209721"/>
            <a:ext cx="7772400" cy="96748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Jenkins - </a:t>
            </a:r>
            <a:r>
              <a:rPr lang="en-US" dirty="0" err="1" smtClean="0"/>
              <a:t>Projetos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153"/>
            <a:ext cx="9144000" cy="518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3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7-28 at 4.28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122"/>
            <a:ext cx="9144000" cy="51206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56173" y="209721"/>
            <a:ext cx="7772400" cy="96748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Jenkins - </a:t>
            </a:r>
            <a:r>
              <a:rPr lang="en-US" dirty="0" err="1" smtClean="0"/>
              <a:t>Projeto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3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56173" y="209721"/>
            <a:ext cx="7772400" cy="96748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Jenkins - </a:t>
            </a:r>
            <a:r>
              <a:rPr lang="en-US" dirty="0" err="1" smtClean="0"/>
              <a:t>Relat</a:t>
            </a:r>
            <a:r>
              <a:rPr lang="en-US" dirty="0" err="1" smtClean="0"/>
              <a:t>órios</a:t>
            </a:r>
            <a:endParaRPr lang="en-US" dirty="0"/>
          </a:p>
        </p:txBody>
      </p:sp>
      <p:pic>
        <p:nvPicPr>
          <p:cNvPr id="2" name="Picture 1" descr="Screen Shot 2015-07-28 at 5.18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585"/>
            <a:ext cx="9144000" cy="51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1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Testes </a:t>
            </a:r>
            <a:r>
              <a:rPr lang="en-US" dirty="0" err="1" smtClean="0"/>
              <a:t>Automatizados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Unit</a:t>
            </a:r>
            <a:r>
              <a:rPr lang="en-US" dirty="0" err="1" smtClean="0"/>
              <a:t>ários</a:t>
            </a:r>
            <a:r>
              <a:rPr lang="en-US" dirty="0" smtClean="0"/>
              <a:t>, </a:t>
            </a:r>
            <a:r>
              <a:rPr lang="en-US" dirty="0" err="1" smtClean="0"/>
              <a:t>Integração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Aceitação</a:t>
            </a:r>
            <a:r>
              <a:rPr lang="en-US" dirty="0" smtClean="0"/>
              <a:t> e </a:t>
            </a:r>
            <a:r>
              <a:rPr lang="en-US" dirty="0" err="1" smtClean="0"/>
              <a:t>Exploratórios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3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28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34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Cobertura</a:t>
            </a:r>
            <a:r>
              <a:rPr lang="en-US" dirty="0" smtClean="0"/>
              <a:t> dos Testes</a:t>
            </a:r>
            <a:endParaRPr lang="en-US" dirty="0"/>
          </a:p>
        </p:txBody>
      </p:sp>
      <p:pic>
        <p:nvPicPr>
          <p:cNvPr id="3" name="Picture 2" descr="Screen Shot 2015-07-28 at 5.2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64" y="868050"/>
            <a:ext cx="8070836" cy="58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83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34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Cobertura</a:t>
            </a:r>
            <a:r>
              <a:rPr lang="en-US" dirty="0" smtClean="0"/>
              <a:t> dos Testes</a:t>
            </a:r>
            <a:endParaRPr lang="en-US" dirty="0"/>
          </a:p>
        </p:txBody>
      </p:sp>
      <p:pic>
        <p:nvPicPr>
          <p:cNvPr id="4" name="Picture 3" descr="Screen Shot 2015-07-28 at 5.25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0" y="1013354"/>
            <a:ext cx="7825655" cy="578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31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Inspeç</a:t>
            </a:r>
            <a:r>
              <a:rPr lang="en-US" dirty="0" err="1" smtClean="0"/>
              <a:t>ão</a:t>
            </a:r>
            <a:r>
              <a:rPr lang="en-US" dirty="0" smtClean="0"/>
              <a:t> de </a:t>
            </a:r>
            <a:r>
              <a:rPr lang="en-US" dirty="0" err="1" smtClean="0"/>
              <a:t>Código</a:t>
            </a:r>
            <a:r>
              <a:rPr lang="en-US" dirty="0" smtClean="0"/>
              <a:t> </a:t>
            </a:r>
            <a:r>
              <a:rPr lang="en-US" dirty="0" err="1" smtClean="0"/>
              <a:t>Automatizada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20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7-28 at 5.29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700"/>
            <a:ext cx="9144000" cy="50513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02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Caracter</a:t>
            </a:r>
            <a:r>
              <a:rPr lang="en-US" dirty="0" err="1" smtClean="0"/>
              <a:t>ísticas</a:t>
            </a:r>
            <a:r>
              <a:rPr lang="en-US" dirty="0" smtClean="0"/>
              <a:t> do Sonar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An</a:t>
            </a:r>
            <a:r>
              <a:rPr lang="en-US" dirty="0" err="1" smtClean="0"/>
              <a:t>álise</a:t>
            </a:r>
            <a:r>
              <a:rPr lang="en-US" dirty="0" smtClean="0"/>
              <a:t> da </a:t>
            </a:r>
            <a:r>
              <a:rPr lang="en-US" dirty="0" err="1" smtClean="0"/>
              <a:t>Qualidade</a:t>
            </a:r>
            <a:r>
              <a:rPr lang="en-US" dirty="0" smtClean="0"/>
              <a:t> do </a:t>
            </a:r>
            <a:r>
              <a:rPr lang="en-US" dirty="0" err="1" smtClean="0"/>
              <a:t>Código</a:t>
            </a:r>
            <a:endParaRPr lang="en-US" dirty="0" smtClean="0"/>
          </a:p>
          <a:p>
            <a:r>
              <a:rPr lang="en-US" dirty="0" err="1" smtClean="0"/>
              <a:t>Gerenciamento</a:t>
            </a:r>
            <a:r>
              <a:rPr lang="en-US" dirty="0" smtClean="0"/>
              <a:t> do </a:t>
            </a:r>
            <a:r>
              <a:rPr lang="en-US" dirty="0" err="1" smtClean="0"/>
              <a:t>D</a:t>
            </a:r>
            <a:r>
              <a:rPr lang="en-US" dirty="0" err="1" smtClean="0"/>
              <a:t>ébito</a:t>
            </a:r>
            <a:r>
              <a:rPr lang="en-US" dirty="0" smtClean="0"/>
              <a:t> </a:t>
            </a:r>
            <a:r>
              <a:rPr lang="en-US" dirty="0" err="1" smtClean="0"/>
              <a:t>Técnico</a:t>
            </a:r>
            <a:endParaRPr lang="en-US" dirty="0" smtClean="0"/>
          </a:p>
          <a:p>
            <a:r>
              <a:rPr lang="en-US" dirty="0" err="1" smtClean="0"/>
              <a:t>Análise</a:t>
            </a:r>
            <a:r>
              <a:rPr lang="en-US" dirty="0" smtClean="0"/>
              <a:t> do </a:t>
            </a:r>
            <a:r>
              <a:rPr lang="en-US" dirty="0" err="1" smtClean="0"/>
              <a:t>padrão</a:t>
            </a:r>
            <a:r>
              <a:rPr lang="en-US" dirty="0" smtClean="0"/>
              <a:t> do </a:t>
            </a:r>
            <a:r>
              <a:rPr lang="en-US" dirty="0" err="1"/>
              <a:t>c</a:t>
            </a:r>
            <a:r>
              <a:rPr lang="en-US" dirty="0" err="1" smtClean="0"/>
              <a:t>ódigo</a:t>
            </a:r>
            <a:endParaRPr lang="en-US" dirty="0" smtClean="0"/>
          </a:p>
          <a:p>
            <a:r>
              <a:rPr lang="en-US" dirty="0" err="1" smtClean="0"/>
              <a:t>Níveis</a:t>
            </a:r>
            <a:r>
              <a:rPr lang="en-US" dirty="0" smtClean="0"/>
              <a:t> de </a:t>
            </a:r>
            <a:r>
              <a:rPr lang="en-US" dirty="0" err="1" smtClean="0"/>
              <a:t>Complexidade</a:t>
            </a:r>
            <a:r>
              <a:rPr lang="en-US" dirty="0" smtClean="0"/>
              <a:t> do </a:t>
            </a:r>
            <a:r>
              <a:rPr lang="en-US" dirty="0" err="1" smtClean="0"/>
              <a:t>Código</a:t>
            </a:r>
            <a:endParaRPr lang="en-US" dirty="0" smtClean="0"/>
          </a:p>
          <a:p>
            <a:r>
              <a:rPr lang="en-US" dirty="0" err="1" smtClean="0"/>
              <a:t>Código</a:t>
            </a:r>
            <a:r>
              <a:rPr lang="en-US" dirty="0" smtClean="0"/>
              <a:t> </a:t>
            </a:r>
            <a:r>
              <a:rPr lang="en-US" dirty="0" err="1" smtClean="0"/>
              <a:t>Duplicado</a:t>
            </a:r>
            <a:endParaRPr lang="en-US" dirty="0" smtClean="0"/>
          </a:p>
          <a:p>
            <a:r>
              <a:rPr lang="en-US" dirty="0" err="1" smtClean="0"/>
              <a:t>Código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usado</a:t>
            </a:r>
            <a:endParaRPr lang="en-US" dirty="0" smtClean="0"/>
          </a:p>
          <a:p>
            <a:r>
              <a:rPr lang="en-US" dirty="0" err="1" smtClean="0"/>
              <a:t>Cobertura</a:t>
            </a:r>
            <a:r>
              <a:rPr lang="en-US" dirty="0" smtClean="0"/>
              <a:t> de Testes</a:t>
            </a:r>
          </a:p>
          <a:p>
            <a:r>
              <a:rPr lang="en-US" dirty="0" smtClean="0"/>
              <a:t>Etc…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0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Ferramentas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Controle</a:t>
            </a:r>
            <a:r>
              <a:rPr lang="en-US" dirty="0" smtClean="0"/>
              <a:t> de </a:t>
            </a:r>
            <a:r>
              <a:rPr lang="en-US" dirty="0" err="1" smtClean="0"/>
              <a:t>Vers</a:t>
            </a:r>
            <a:r>
              <a:rPr lang="en-US" dirty="0" err="1" smtClean="0"/>
              <a:t>ão</a:t>
            </a:r>
            <a:r>
              <a:rPr lang="en-US" dirty="0" smtClean="0"/>
              <a:t> - </a:t>
            </a:r>
            <a:r>
              <a:rPr lang="en-US" b="1" dirty="0" smtClean="0"/>
              <a:t>GIT</a:t>
            </a:r>
          </a:p>
          <a:p>
            <a:r>
              <a:rPr lang="en-US" dirty="0" err="1" smtClean="0"/>
              <a:t>Integraç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Contínua</a:t>
            </a:r>
            <a:r>
              <a:rPr lang="en-US" dirty="0" smtClean="0"/>
              <a:t> - </a:t>
            </a:r>
            <a:r>
              <a:rPr lang="en-US" b="1" dirty="0" smtClean="0"/>
              <a:t>Jenkins</a:t>
            </a:r>
          </a:p>
          <a:p>
            <a:pPr lvl="1"/>
            <a:r>
              <a:rPr lang="en-US" dirty="0" smtClean="0"/>
              <a:t>Testes </a:t>
            </a:r>
            <a:r>
              <a:rPr lang="en-US" dirty="0" err="1" smtClean="0"/>
              <a:t>Automatizados</a:t>
            </a:r>
            <a:endParaRPr lang="en-US" dirty="0" smtClean="0"/>
          </a:p>
          <a:p>
            <a:pPr lvl="1"/>
            <a:r>
              <a:rPr lang="en-US" dirty="0" err="1" smtClean="0"/>
              <a:t>Relatórios</a:t>
            </a:r>
            <a:r>
              <a:rPr lang="en-US" dirty="0" smtClean="0"/>
              <a:t> de </a:t>
            </a:r>
            <a:r>
              <a:rPr lang="en-US" dirty="0" err="1" smtClean="0"/>
              <a:t>Cobertura</a:t>
            </a:r>
            <a:endParaRPr lang="en-US" dirty="0" smtClean="0"/>
          </a:p>
          <a:p>
            <a:r>
              <a:rPr lang="en-US" dirty="0" err="1" smtClean="0"/>
              <a:t>Inspeção</a:t>
            </a:r>
            <a:r>
              <a:rPr lang="en-US" dirty="0" smtClean="0"/>
              <a:t> de </a:t>
            </a:r>
            <a:r>
              <a:rPr lang="en-US" dirty="0" err="1" smtClean="0"/>
              <a:t>Código</a:t>
            </a:r>
            <a:r>
              <a:rPr lang="en-US" dirty="0" smtClean="0"/>
              <a:t> </a:t>
            </a:r>
            <a:r>
              <a:rPr lang="en-US" dirty="0" err="1" smtClean="0"/>
              <a:t>Automatizada</a:t>
            </a:r>
            <a:r>
              <a:rPr lang="en-US" dirty="0" smtClean="0"/>
              <a:t> - </a:t>
            </a:r>
            <a:r>
              <a:rPr lang="en-US" b="1" dirty="0" smtClean="0"/>
              <a:t>Sonar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664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73476"/>
            <a:ext cx="7772400" cy="3472201"/>
          </a:xfrm>
        </p:spPr>
        <p:txBody>
          <a:bodyPr>
            <a:normAutofit/>
          </a:bodyPr>
          <a:lstStyle/>
          <a:p>
            <a:r>
              <a:rPr lang="en-US" dirty="0" smtClean="0"/>
              <a:t>“S</a:t>
            </a:r>
            <a:r>
              <a:rPr lang="en-US" dirty="0" smtClean="0"/>
              <a:t>ão </a:t>
            </a:r>
            <a:r>
              <a:rPr lang="en-US" dirty="0" err="1" smtClean="0"/>
              <a:t>ferramentas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auxiliam</a:t>
            </a:r>
            <a:r>
              <a:rPr lang="en-US" dirty="0" smtClean="0"/>
              <a:t> o </a:t>
            </a:r>
            <a:r>
              <a:rPr lang="en-US" b="1" dirty="0" err="1" smtClean="0">
                <a:solidFill>
                  <a:srgbClr val="953735"/>
                </a:solidFill>
              </a:rPr>
              <a:t>desenvolvimento</a:t>
            </a:r>
            <a:r>
              <a:rPr lang="en-US" b="1" dirty="0" smtClean="0">
                <a:solidFill>
                  <a:srgbClr val="953735"/>
                </a:solidFill>
              </a:rPr>
              <a:t> </a:t>
            </a:r>
            <a:r>
              <a:rPr lang="en-US" b="1" dirty="0" err="1" smtClean="0">
                <a:solidFill>
                  <a:srgbClr val="953735"/>
                </a:solidFill>
              </a:rPr>
              <a:t>distribuído</a:t>
            </a:r>
            <a:r>
              <a:rPr lang="en-US" dirty="0" smtClean="0"/>
              <a:t> e </a:t>
            </a:r>
            <a:r>
              <a:rPr lang="en-US" dirty="0" err="1" smtClean="0"/>
              <a:t>agilizam</a:t>
            </a:r>
            <a:r>
              <a:rPr lang="en-US" dirty="0" smtClean="0"/>
              <a:t> o </a:t>
            </a:r>
            <a:r>
              <a:rPr lang="en-US" dirty="0" err="1" smtClean="0"/>
              <a:t>processo</a:t>
            </a:r>
            <a:r>
              <a:rPr lang="en-US" dirty="0" smtClean="0"/>
              <a:t> de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análise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da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qualidade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e do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produto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entregue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60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Obrigado!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Paulo Igor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89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SVN </a:t>
            </a:r>
            <a:r>
              <a:rPr lang="en-US" dirty="0" err="1" smtClean="0"/>
              <a:t>vs</a:t>
            </a:r>
            <a:r>
              <a:rPr lang="en-US" dirty="0" smtClean="0"/>
              <a:t> GIT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Centralizado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Distribu</a:t>
            </a:r>
            <a:r>
              <a:rPr lang="en-US" dirty="0" err="1" smtClean="0"/>
              <a:t>ído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3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220376" y="1688386"/>
            <a:ext cx="3853089" cy="3582429"/>
            <a:chOff x="220376" y="1688386"/>
            <a:chExt cx="3167087" cy="30068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0311" y="2608703"/>
              <a:ext cx="519678" cy="662835"/>
            </a:xfrm>
            <a:prstGeom prst="rect">
              <a:avLst/>
            </a:prstGeom>
          </p:spPr>
        </p:pic>
        <p:sp>
          <p:nvSpPr>
            <p:cNvPr id="6" name="Can 5"/>
            <p:cNvSpPr/>
            <p:nvPr/>
          </p:nvSpPr>
          <p:spPr>
            <a:xfrm>
              <a:off x="1395298" y="1688386"/>
              <a:ext cx="697280" cy="726675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SVN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67491" y="2608703"/>
              <a:ext cx="519678" cy="66283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4146" y="3271537"/>
              <a:ext cx="519678" cy="662835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/>
            <p:nvPr/>
          </p:nvCxnSpPr>
          <p:spPr>
            <a:xfrm flipV="1">
              <a:off x="1744446" y="2510419"/>
              <a:ext cx="0" cy="68581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15273" y="4256085"/>
              <a:ext cx="2658347" cy="439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Modelo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Centralizado</a:t>
              </a:r>
              <a:endParaRPr lang="en-US" sz="2800" dirty="0" smtClean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343587" y="202559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checkout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20376" y="2053140"/>
              <a:ext cx="9030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commit</a:t>
              </a: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2230338" y="2233393"/>
              <a:ext cx="356235" cy="3753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934501" y="2233393"/>
              <a:ext cx="356235" cy="34005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352256" y="177995"/>
            <a:ext cx="4644503" cy="6246344"/>
            <a:chOff x="4352256" y="177995"/>
            <a:chExt cx="4644503" cy="6246344"/>
          </a:xfrm>
        </p:grpSpPr>
        <p:sp>
          <p:nvSpPr>
            <p:cNvPr id="28" name="Can 27"/>
            <p:cNvSpPr/>
            <p:nvPr/>
          </p:nvSpPr>
          <p:spPr>
            <a:xfrm>
              <a:off x="7530488" y="3963266"/>
              <a:ext cx="814718" cy="901806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GIT - DEV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(CAGEPA)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46834" y="4507799"/>
              <a:ext cx="549925" cy="714544"/>
            </a:xfrm>
            <a:prstGeom prst="rect">
              <a:avLst/>
            </a:prstGeom>
          </p:spPr>
        </p:pic>
        <p:sp>
          <p:nvSpPr>
            <p:cNvPr id="30" name="Can 29"/>
            <p:cNvSpPr/>
            <p:nvPr/>
          </p:nvSpPr>
          <p:spPr>
            <a:xfrm>
              <a:off x="7530488" y="2550678"/>
              <a:ext cx="814718" cy="901806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GIT - DEV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(CAGEPA)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46834" y="3095212"/>
              <a:ext cx="549925" cy="714544"/>
            </a:xfrm>
            <a:prstGeom prst="rect">
              <a:avLst/>
            </a:prstGeom>
          </p:spPr>
        </p:pic>
        <p:sp>
          <p:nvSpPr>
            <p:cNvPr id="32" name="Can 31"/>
            <p:cNvSpPr/>
            <p:nvPr/>
          </p:nvSpPr>
          <p:spPr>
            <a:xfrm>
              <a:off x="6429927" y="5165261"/>
              <a:ext cx="814718" cy="901806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GIT - DEV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(COSANPA)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6273" y="5709795"/>
              <a:ext cx="549925" cy="714544"/>
            </a:xfrm>
            <a:prstGeom prst="rect">
              <a:avLst/>
            </a:prstGeom>
          </p:spPr>
        </p:pic>
        <p:sp>
          <p:nvSpPr>
            <p:cNvPr id="34" name="Can 33"/>
            <p:cNvSpPr/>
            <p:nvPr/>
          </p:nvSpPr>
          <p:spPr>
            <a:xfrm>
              <a:off x="6429927" y="822663"/>
              <a:ext cx="814718" cy="901806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GIT - DEV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(CAGEPA)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5281" y="1408417"/>
              <a:ext cx="549925" cy="714544"/>
            </a:xfrm>
            <a:prstGeom prst="rect">
              <a:avLst/>
            </a:prstGeom>
          </p:spPr>
        </p:pic>
        <p:sp>
          <p:nvSpPr>
            <p:cNvPr id="36" name="Can 35"/>
            <p:cNvSpPr/>
            <p:nvPr/>
          </p:nvSpPr>
          <p:spPr>
            <a:xfrm>
              <a:off x="4352256" y="2762094"/>
              <a:ext cx="1184895" cy="1149764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GIT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(software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publico</a:t>
              </a:r>
              <a:r>
                <a:rPr lang="en-US" sz="1000" dirty="0" smtClean="0">
                  <a:solidFill>
                    <a:schemeClr val="tx1"/>
                  </a:solidFill>
                </a:rPr>
                <a:t>)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7" name="Can 36"/>
            <p:cNvSpPr/>
            <p:nvPr/>
          </p:nvSpPr>
          <p:spPr>
            <a:xfrm>
              <a:off x="4352256" y="4292684"/>
              <a:ext cx="1184895" cy="1149764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GIT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(COSANPA)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" name="Can 37"/>
            <p:cNvSpPr/>
            <p:nvPr/>
          </p:nvSpPr>
          <p:spPr>
            <a:xfrm>
              <a:off x="4352256" y="1149587"/>
              <a:ext cx="1184895" cy="1149764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GIT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(CAGEPA)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>
              <a:off x="5706828" y="1541780"/>
              <a:ext cx="6643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5706828" y="4499790"/>
              <a:ext cx="1706524" cy="46959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7896198" y="3559229"/>
              <a:ext cx="1" cy="35262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6187835" y="2771655"/>
              <a:ext cx="571610" cy="34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push</a:t>
              </a:r>
              <a:endParaRPr lang="en-US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H="1">
              <a:off x="5706829" y="3095212"/>
              <a:ext cx="1639444" cy="1471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5706828" y="1831839"/>
              <a:ext cx="1639445" cy="11247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6701872" y="2163534"/>
              <a:ext cx="477105" cy="34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pull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117790" y="177995"/>
              <a:ext cx="3227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Modelo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Descentralizado</a:t>
              </a:r>
              <a:endParaRPr lang="en-US" sz="2400" dirty="0" smtClean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065938" y="3467695"/>
              <a:ext cx="1305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dirty="0" smtClean="0"/>
                <a:t>ull request</a:t>
              </a:r>
              <a:endParaRPr lang="en-US" dirty="0"/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 flipH="1" flipV="1">
              <a:off x="5706829" y="3721774"/>
              <a:ext cx="1706523" cy="5709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 flipV="1">
              <a:off x="7371629" y="1285633"/>
              <a:ext cx="423652" cy="1227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7522819" y="937856"/>
              <a:ext cx="9030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commit</a:t>
              </a:r>
              <a:endParaRPr lang="en-US" dirty="0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5706828" y="5270815"/>
              <a:ext cx="664300" cy="4389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5421024" y="5535906"/>
              <a:ext cx="693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clone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23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Caracter</a:t>
            </a:r>
            <a:r>
              <a:rPr lang="en-US" dirty="0" err="1" smtClean="0"/>
              <a:t>ísticas</a:t>
            </a:r>
            <a:r>
              <a:rPr lang="en-US" dirty="0" smtClean="0"/>
              <a:t> - GIT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Criado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2005 </a:t>
            </a:r>
            <a:r>
              <a:rPr lang="en-US" dirty="0" err="1" smtClean="0"/>
              <a:t>por</a:t>
            </a:r>
            <a:r>
              <a:rPr lang="en-US" dirty="0" smtClean="0"/>
              <a:t> Linus </a:t>
            </a:r>
            <a:r>
              <a:rPr lang="en-US" dirty="0" err="1" smtClean="0"/>
              <a:t>Torvald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Open Source (GPL v2)</a:t>
            </a:r>
          </a:p>
          <a:p>
            <a:pPr lvl="1"/>
            <a:r>
              <a:rPr lang="en-US" dirty="0" err="1" smtClean="0"/>
              <a:t>inicialmente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suportar</a:t>
            </a:r>
            <a:r>
              <a:rPr lang="en-US" dirty="0" smtClean="0"/>
              <a:t> o </a:t>
            </a:r>
            <a:r>
              <a:rPr lang="en-US" dirty="0" err="1" smtClean="0"/>
              <a:t>projeto</a:t>
            </a:r>
            <a:r>
              <a:rPr lang="en-US" dirty="0" smtClean="0"/>
              <a:t> do Kernel Linux</a:t>
            </a:r>
          </a:p>
          <a:p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descentralizado</a:t>
            </a:r>
            <a:endParaRPr lang="en-US" dirty="0" smtClean="0"/>
          </a:p>
          <a:p>
            <a:r>
              <a:rPr lang="en-US" dirty="0" smtClean="0"/>
              <a:t>Commits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transferidos</a:t>
            </a:r>
            <a:r>
              <a:rPr lang="en-US" dirty="0" smtClean="0"/>
              <a:t> de um </a:t>
            </a:r>
            <a:r>
              <a:rPr lang="en-US" dirty="0" err="1" smtClean="0"/>
              <a:t>reposit</a:t>
            </a:r>
            <a:r>
              <a:rPr lang="en-US" dirty="0" err="1" smtClean="0"/>
              <a:t>ório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outro </a:t>
            </a:r>
            <a:r>
              <a:rPr lang="en-US" dirty="0" err="1" smtClean="0"/>
              <a:t>facilmente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Suporte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desenvolvimento</a:t>
            </a:r>
            <a:r>
              <a:rPr lang="en-US" dirty="0" smtClean="0"/>
              <a:t> </a:t>
            </a:r>
            <a:r>
              <a:rPr lang="en-US" dirty="0" err="1" smtClean="0"/>
              <a:t>distribu</a:t>
            </a:r>
            <a:r>
              <a:rPr lang="en-US" dirty="0" err="1" smtClean="0"/>
              <a:t>ído</a:t>
            </a:r>
            <a:endParaRPr lang="en-US" dirty="0" smtClean="0"/>
          </a:p>
          <a:p>
            <a:r>
              <a:rPr lang="en-US" dirty="0" err="1" smtClean="0"/>
              <a:t>Construído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projetos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953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Integraç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Contínua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Jenkins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6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5863" y="1099758"/>
            <a:ext cx="8735490" cy="359357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“</a:t>
            </a:r>
            <a:r>
              <a:rPr lang="en-US" sz="2400" dirty="0" err="1"/>
              <a:t>Integração</a:t>
            </a:r>
            <a:r>
              <a:rPr lang="en-US" sz="2400" dirty="0"/>
              <a:t> </a:t>
            </a:r>
            <a:r>
              <a:rPr lang="en-US" sz="2400" dirty="0" err="1"/>
              <a:t>Contínua</a:t>
            </a:r>
            <a:r>
              <a:rPr lang="en-US" sz="2400" dirty="0"/>
              <a:t> </a:t>
            </a: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 smtClean="0"/>
              <a:t>pr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tica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desenvolvimento</a:t>
            </a:r>
            <a:r>
              <a:rPr lang="en-US" sz="2400" dirty="0"/>
              <a:t> de software </a:t>
            </a:r>
            <a:r>
              <a:rPr lang="en-US" sz="2400" dirty="0" err="1"/>
              <a:t>onde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membros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de um time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integram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seu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trabalho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frequentemente</a:t>
            </a:r>
            <a:r>
              <a:rPr lang="en-US" sz="2400" dirty="0"/>
              <a:t>, </a:t>
            </a:r>
            <a:r>
              <a:rPr lang="en-US" sz="2400" dirty="0" err="1"/>
              <a:t>geralmente</a:t>
            </a:r>
            <a:r>
              <a:rPr lang="en-US" sz="2400" dirty="0"/>
              <a:t>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pessoa</a:t>
            </a:r>
            <a:r>
              <a:rPr lang="en-US" sz="2400" dirty="0"/>
              <a:t> </a:t>
            </a:r>
            <a:r>
              <a:rPr lang="en-US" sz="2400" dirty="0" err="1"/>
              <a:t>integra</a:t>
            </a:r>
            <a:r>
              <a:rPr lang="en-US" sz="2400" dirty="0"/>
              <a:t> </a:t>
            </a:r>
            <a:r>
              <a:rPr lang="en-US" sz="2400" dirty="0" err="1"/>
              <a:t>pelo</a:t>
            </a:r>
            <a:r>
              <a:rPr lang="en-US" sz="2400" dirty="0"/>
              <a:t> </a:t>
            </a:r>
            <a:r>
              <a:rPr lang="en-US" sz="2400" dirty="0" err="1"/>
              <a:t>menos</a:t>
            </a:r>
            <a:r>
              <a:rPr lang="en-US" sz="2400" dirty="0"/>
              <a:t> </a:t>
            </a:r>
            <a:r>
              <a:rPr lang="en-US" sz="2400" dirty="0" err="1"/>
              <a:t>diariamente</a:t>
            </a:r>
            <a:r>
              <a:rPr lang="en-US" sz="2400" dirty="0"/>
              <a:t> – </a:t>
            </a:r>
            <a:r>
              <a:rPr lang="en-US" sz="2400" dirty="0" err="1"/>
              <a:t>podendo</a:t>
            </a:r>
            <a:r>
              <a:rPr lang="en-US" sz="2400" dirty="0"/>
              <a:t> </a:t>
            </a:r>
            <a:r>
              <a:rPr lang="en-US" sz="2400" dirty="0" err="1"/>
              <a:t>haver</a:t>
            </a:r>
            <a:r>
              <a:rPr lang="en-US" sz="2400" dirty="0"/>
              <a:t> </a:t>
            </a:r>
            <a:r>
              <a:rPr lang="en-US" sz="2400" dirty="0" err="1" smtClean="0"/>
              <a:t>m</a:t>
            </a:r>
            <a:r>
              <a:rPr lang="en-US" sz="2400" dirty="0" err="1" smtClean="0"/>
              <a:t>ú</a:t>
            </a:r>
            <a:r>
              <a:rPr lang="en-US" sz="2400" dirty="0" err="1" smtClean="0"/>
              <a:t>ltiplas</a:t>
            </a:r>
            <a:r>
              <a:rPr lang="en-US" sz="2400" dirty="0" smtClean="0"/>
              <a:t> </a:t>
            </a:r>
            <a:r>
              <a:rPr lang="en-US" sz="2400" dirty="0" err="1"/>
              <a:t>integrações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dia.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Cada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integração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é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verificada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por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um build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automatizado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incluindo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testes)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para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detectar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erros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integração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o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mais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rápido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possível</a:t>
            </a:r>
            <a:r>
              <a:rPr lang="en-US" sz="2400" dirty="0"/>
              <a:t>. </a:t>
            </a:r>
            <a:r>
              <a:rPr lang="en-US" sz="2400" dirty="0" err="1"/>
              <a:t>Muitos</a:t>
            </a:r>
            <a:r>
              <a:rPr lang="en-US" sz="2400" dirty="0"/>
              <a:t> times </a:t>
            </a:r>
            <a:r>
              <a:rPr lang="en-US" sz="2400" dirty="0" err="1"/>
              <a:t>acham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essa</a:t>
            </a:r>
            <a:r>
              <a:rPr lang="en-US" sz="2400" dirty="0"/>
              <a:t> </a:t>
            </a:r>
            <a:r>
              <a:rPr lang="en-US" sz="2400" dirty="0" err="1"/>
              <a:t>abordagem</a:t>
            </a:r>
            <a:r>
              <a:rPr lang="en-US" sz="2400" dirty="0"/>
              <a:t> </a:t>
            </a:r>
            <a:r>
              <a:rPr lang="en-US" sz="2400" dirty="0" err="1"/>
              <a:t>leva</a:t>
            </a:r>
            <a:r>
              <a:rPr lang="en-US" sz="2400" dirty="0"/>
              <a:t> a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uma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significante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redução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nos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problemas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integração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permite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que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um time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desenvolva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software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coeso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mais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rapidamente</a:t>
            </a:r>
            <a:r>
              <a:rPr lang="en-US" sz="2400" dirty="0" smtClean="0"/>
              <a:t>.”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514280"/>
            <a:ext cx="6400800" cy="620185"/>
          </a:xfrm>
        </p:spPr>
        <p:txBody>
          <a:bodyPr/>
          <a:lstStyle/>
          <a:p>
            <a:r>
              <a:rPr lang="en-US" dirty="0" smtClean="0"/>
              <a:t>Martin Fowler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6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4" y="1019062"/>
            <a:ext cx="632242" cy="789715"/>
          </a:xfrm>
          <a:prstGeom prst="rect">
            <a:avLst/>
          </a:prstGeom>
        </p:spPr>
      </p:pic>
      <p:sp>
        <p:nvSpPr>
          <p:cNvPr id="7" name="Can 6"/>
          <p:cNvSpPr/>
          <p:nvPr/>
        </p:nvSpPr>
        <p:spPr>
          <a:xfrm>
            <a:off x="2880852" y="1818271"/>
            <a:ext cx="1184895" cy="1149764"/>
          </a:xfrm>
          <a:prstGeom prst="can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GIT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62985" y="1440529"/>
            <a:ext cx="1316519" cy="69128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748" y="276621"/>
            <a:ext cx="1560573" cy="1560573"/>
          </a:xfrm>
          <a:prstGeom prst="rect">
            <a:avLst/>
          </a:prstGeom>
        </p:spPr>
      </p:pic>
      <p:sp>
        <p:nvSpPr>
          <p:cNvPr id="15" name="Can 14"/>
          <p:cNvSpPr/>
          <p:nvPr/>
        </p:nvSpPr>
        <p:spPr>
          <a:xfrm>
            <a:off x="5090561" y="1837194"/>
            <a:ext cx="1184895" cy="1149764"/>
          </a:xfrm>
          <a:prstGeom prst="can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Jenkins</a:t>
            </a:r>
          </a:p>
        </p:txBody>
      </p:sp>
      <p:sp>
        <p:nvSpPr>
          <p:cNvPr id="16" name="Left-Right Arrow 15"/>
          <p:cNvSpPr/>
          <p:nvPr/>
        </p:nvSpPr>
        <p:spPr>
          <a:xfrm>
            <a:off x="4162209" y="2131815"/>
            <a:ext cx="805696" cy="377742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>
            <a:off x="6474321" y="1146361"/>
            <a:ext cx="298040" cy="2491292"/>
          </a:xfrm>
          <a:prstGeom prst="leftBrace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18834" y="1165045"/>
            <a:ext cx="2425166" cy="241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 dirty="0" err="1" smtClean="0"/>
              <a:t>Verifica</a:t>
            </a:r>
            <a:r>
              <a:rPr lang="en-US" sz="1400" dirty="0" smtClean="0"/>
              <a:t> </a:t>
            </a:r>
            <a:r>
              <a:rPr lang="en-US" sz="1400" dirty="0" err="1" smtClean="0"/>
              <a:t>novidades</a:t>
            </a:r>
            <a:r>
              <a:rPr lang="en-US" sz="1400" dirty="0" smtClean="0"/>
              <a:t> no </a:t>
            </a:r>
            <a:r>
              <a:rPr lang="en-US" sz="1400" dirty="0" err="1" smtClean="0"/>
              <a:t>reposit</a:t>
            </a:r>
            <a:r>
              <a:rPr lang="en-US" sz="1400" dirty="0" err="1" smtClean="0"/>
              <a:t>ório</a:t>
            </a:r>
            <a:endParaRPr lang="en-US" sz="1400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 dirty="0" err="1" smtClean="0"/>
              <a:t>Compila</a:t>
            </a:r>
            <a:r>
              <a:rPr lang="en-US" sz="1400" dirty="0" smtClean="0"/>
              <a:t> o </a:t>
            </a:r>
            <a:r>
              <a:rPr lang="en-US" sz="1400" dirty="0" err="1" smtClean="0"/>
              <a:t>código</a:t>
            </a:r>
            <a:endParaRPr lang="en-US" sz="1400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 dirty="0" err="1" smtClean="0"/>
              <a:t>Executa</a:t>
            </a:r>
            <a:r>
              <a:rPr lang="en-US" sz="1400" dirty="0" smtClean="0"/>
              <a:t> </a:t>
            </a:r>
            <a:r>
              <a:rPr lang="en-US" sz="1400" dirty="0" err="1" smtClean="0"/>
              <a:t>os</a:t>
            </a:r>
            <a:r>
              <a:rPr lang="en-US" sz="1400" dirty="0" smtClean="0"/>
              <a:t> testes </a:t>
            </a:r>
            <a:r>
              <a:rPr lang="en-US" sz="1400" dirty="0" err="1" smtClean="0"/>
              <a:t>automatizados</a:t>
            </a:r>
            <a:endParaRPr lang="en-US" sz="1400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Atualiza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os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relatórios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dos testes e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estatísticas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do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código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executados</a:t>
            </a:r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 dirty="0" smtClean="0"/>
              <a:t>Gera o build</a:t>
            </a:r>
          </a:p>
        </p:txBody>
      </p:sp>
      <p:sp>
        <p:nvSpPr>
          <p:cNvPr id="19" name="Left-Right Arrow 18"/>
          <p:cNvSpPr/>
          <p:nvPr/>
        </p:nvSpPr>
        <p:spPr>
          <a:xfrm rot="17511697">
            <a:off x="4484240" y="3559601"/>
            <a:ext cx="1469876" cy="377742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 rot="14607610">
            <a:off x="5492050" y="3570131"/>
            <a:ext cx="1469876" cy="377742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4177775" y="4625895"/>
            <a:ext cx="1184895" cy="1149764"/>
          </a:xfrm>
          <a:prstGeom prst="can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Homologaç</a:t>
            </a:r>
            <a:r>
              <a:rPr lang="en-US" sz="1400" dirty="0" err="1" smtClean="0">
                <a:solidFill>
                  <a:schemeClr val="tx1"/>
                </a:solidFill>
              </a:rPr>
              <a:t>ão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6126386" y="4625895"/>
            <a:ext cx="1184895" cy="1149764"/>
          </a:xfrm>
          <a:prstGeom prst="can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Produç</a:t>
            </a:r>
            <a:r>
              <a:rPr lang="en-US" dirty="0" err="1" smtClean="0">
                <a:solidFill>
                  <a:schemeClr val="tx1"/>
                </a:solidFill>
              </a:rPr>
              <a:t>ão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596" y="5782941"/>
            <a:ext cx="1507253" cy="9339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503" y="5782941"/>
            <a:ext cx="1507253" cy="933906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>
            <a:off x="3295859" y="3017117"/>
            <a:ext cx="1617890" cy="16087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Screen Shot 2015-07-28 at 5.14.2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61" y="3117350"/>
            <a:ext cx="2732902" cy="1508545"/>
          </a:xfrm>
          <a:prstGeom prst="rect">
            <a:avLst/>
          </a:prstGeom>
        </p:spPr>
      </p:pic>
      <p:pic>
        <p:nvPicPr>
          <p:cNvPr id="29" name="Picture 28" descr="Screen Shot 2015-07-28 at 5.15.5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61" y="4854651"/>
            <a:ext cx="2732902" cy="174222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89729" y="3392321"/>
            <a:ext cx="1088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relat</a:t>
            </a:r>
            <a:r>
              <a:rPr lang="en-US" dirty="0" err="1" smtClean="0"/>
              <a:t>órios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446" y="381747"/>
            <a:ext cx="632242" cy="78971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83" y="102787"/>
            <a:ext cx="632242" cy="78971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993593" y="1255863"/>
            <a:ext cx="63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ush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9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Integraç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Contínua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Feedback </a:t>
            </a:r>
            <a:r>
              <a:rPr lang="en-US" dirty="0" err="1" smtClean="0"/>
              <a:t>Inst</a:t>
            </a:r>
            <a:r>
              <a:rPr lang="en-US" dirty="0" err="1" smtClean="0"/>
              <a:t>antâneo</a:t>
            </a:r>
            <a:endParaRPr lang="en-US" dirty="0" smtClean="0"/>
          </a:p>
          <a:p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segurança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relaç</a:t>
            </a:r>
            <a:r>
              <a:rPr lang="en-US" dirty="0" err="1" smtClean="0"/>
              <a:t>ão</a:t>
            </a:r>
            <a:r>
              <a:rPr lang="en-US" dirty="0" smtClean="0"/>
              <a:t> a </a:t>
            </a:r>
            <a:r>
              <a:rPr lang="en-US" dirty="0" err="1" smtClean="0"/>
              <a:t>mudanças</a:t>
            </a:r>
            <a:endParaRPr lang="en-US" dirty="0" smtClean="0"/>
          </a:p>
          <a:p>
            <a:r>
              <a:rPr lang="en-US" dirty="0" err="1" smtClean="0"/>
              <a:t>Automatizaç</a:t>
            </a:r>
            <a:r>
              <a:rPr lang="en-US" dirty="0" err="1" smtClean="0"/>
              <a:t>ão</a:t>
            </a:r>
            <a:endParaRPr lang="en-US" dirty="0" smtClean="0"/>
          </a:p>
          <a:p>
            <a:pPr lvl="1"/>
            <a:r>
              <a:rPr lang="en-US" dirty="0" smtClean="0"/>
              <a:t>Build</a:t>
            </a:r>
          </a:p>
          <a:p>
            <a:pPr lvl="1"/>
            <a:r>
              <a:rPr lang="en-US" dirty="0" smtClean="0"/>
              <a:t>Testes</a:t>
            </a:r>
          </a:p>
          <a:p>
            <a:pPr lvl="1"/>
            <a:r>
              <a:rPr lang="en-US" dirty="0" err="1" smtClean="0"/>
              <a:t>Relatórios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142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354</Words>
  <Application>Microsoft Macintosh PowerPoint</Application>
  <PresentationFormat>On-screen Show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Ferramentas e Tecnologias  para o Trabalho Distribuído e Colaborativo</vt:lpstr>
      <vt:lpstr>Ferramentas</vt:lpstr>
      <vt:lpstr>SVN vs GIT</vt:lpstr>
      <vt:lpstr>PowerPoint Presentation</vt:lpstr>
      <vt:lpstr>Características - GIT</vt:lpstr>
      <vt:lpstr>Integração Contínua</vt:lpstr>
      <vt:lpstr>“Integração Contínua é uma prática de desenvolvimento de software onde os membros de um time integram seu trabalho frequentemente, geralmente cada pessoa integra pelo menos diariamente – podendo haver múltiplas integrações por dia. Cada integração é verificada por um build automatizado (incluindo testes) para detectar erros de integração o mais rápido possível. Muitos times acham que essa abordagem leva a uma significante redução nos problemas de integração e permite que um time desenvolva software coeso mais rapidamente.”</vt:lpstr>
      <vt:lpstr>PowerPoint Presentation</vt:lpstr>
      <vt:lpstr>Integração Contínua</vt:lpstr>
      <vt:lpstr>PowerPoint Presentation</vt:lpstr>
      <vt:lpstr>PowerPoint Presentation</vt:lpstr>
      <vt:lpstr>PowerPoint Presentation</vt:lpstr>
      <vt:lpstr>Testes Automatizados</vt:lpstr>
      <vt:lpstr>PowerPoint Presentation</vt:lpstr>
      <vt:lpstr>Cobertura dos Testes</vt:lpstr>
      <vt:lpstr>Cobertura dos Testes</vt:lpstr>
      <vt:lpstr>Inspeção de Código Automatizada</vt:lpstr>
      <vt:lpstr>Sonar</vt:lpstr>
      <vt:lpstr>Características do Sonar</vt:lpstr>
      <vt:lpstr>“São ferramentas que auxiliam o desenvolvimento distribuído e agilizam o processo de análise da qualidade e do produto entregue.”</vt:lpstr>
      <vt:lpstr>Obrigado!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Ferramentas e Tecnologias  para o Trabalho Distribuído e Colaborativo</dc:title>
  <dc:creator>Paulo Igor Godinho</dc:creator>
  <cp:lastModifiedBy>Paulo Igor Godinho</cp:lastModifiedBy>
  <cp:revision>35</cp:revision>
  <dcterms:created xsi:type="dcterms:W3CDTF">2015-07-28T18:14:23Z</dcterms:created>
  <dcterms:modified xsi:type="dcterms:W3CDTF">2015-07-28T20:37:02Z</dcterms:modified>
</cp:coreProperties>
</file>