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2" r:id="rId3"/>
    <p:sldId id="313" r:id="rId4"/>
    <p:sldId id="282" r:id="rId5"/>
    <p:sldId id="284" r:id="rId6"/>
    <p:sldId id="285" r:id="rId7"/>
    <p:sldId id="287" r:id="rId8"/>
    <p:sldId id="304" r:id="rId9"/>
    <p:sldId id="307" r:id="rId10"/>
    <p:sldId id="305" r:id="rId11"/>
    <p:sldId id="290" r:id="rId12"/>
    <p:sldId id="291" r:id="rId13"/>
    <p:sldId id="293" r:id="rId14"/>
    <p:sldId id="301" r:id="rId15"/>
    <p:sldId id="308" r:id="rId16"/>
    <p:sldId id="258" r:id="rId17"/>
    <p:sldId id="259" r:id="rId18"/>
    <p:sldId id="296" r:id="rId19"/>
    <p:sldId id="260" r:id="rId20"/>
    <p:sldId id="261" r:id="rId21"/>
    <p:sldId id="262" r:id="rId22"/>
    <p:sldId id="310" r:id="rId23"/>
    <p:sldId id="311" r:id="rId24"/>
    <p:sldId id="309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3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6" y="6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Conector Reto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o 22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Conector Reto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to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to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to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to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o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Conector Reto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ector Reto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ector Reto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to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to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Conector Reto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ector Reto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ctor Reto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to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to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o 23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Conector Reto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ector Reto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ector Reto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Reto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to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o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Conector Reto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to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to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to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to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Conector Reto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to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to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to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to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cxnSp>
        <p:nvCxnSpPr>
          <p:cNvPr id="58" name="Conector Reto 57"/>
          <p:cNvCxnSpPr/>
          <p:nvPr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32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4CDA-F5BE-4B20-9B68-42AA5F62E6D4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E5A-B235-4D4D-A497-8810AC869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4CDA-F5BE-4B20-9B68-42AA5F62E6D4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E5A-B235-4D4D-A497-8810AC869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374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4CDA-F5BE-4B20-9B68-42AA5F62E6D4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E5A-B235-4D4D-A497-8810AC869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Conector Reto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o 23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Conector Reto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to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to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to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ector Reto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o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Conector Reto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ector Reto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to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to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to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Conector Reto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ctor Reto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to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to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to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o 24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Conector Reto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ector Reto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Reto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to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to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o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Conector Reto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to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to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to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to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Conector Reto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to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to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to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to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58" name="Conector Reto 57"/>
          <p:cNvCxnSpPr/>
          <p:nvPr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9277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4CDA-F5BE-4B20-9B68-42AA5F62E6D4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E5A-B235-4D4D-A497-8810AC869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99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4CDA-F5BE-4B20-9B68-42AA5F62E6D4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E5A-B235-4D4D-A497-8810AC869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73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4CDA-F5BE-4B20-9B68-42AA5F62E6D4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E5A-B235-4D4D-A497-8810AC869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43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o 160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Conector Reto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ector Reto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ector Reto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ector Reto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ector Reto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ector Reto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ector Reto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ector Reto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ector Reto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ector Reto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ector Reto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ector Reto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ector Reto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ector Reto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ector Reto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ector Reto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o 177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Conector Reto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Conector Reto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ector Reto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ector Reto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Conector Reto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o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Conector Reto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Conector Reto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Conector Reto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Conector Reto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Conector Reto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Conector Reto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Conector Reto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Conector Reto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Conector Reto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Conector Reto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o 178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Conector Reto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ector Reto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ector Reto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ector Reto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ector Reto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o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Conector Reto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Conector Reto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ector Reto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Conector Reto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Conector Reto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Conector Reto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ector Reto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ector Reto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ector Reto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ector Reto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Espaço Reservado para Data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4CDA-F5BE-4B20-9B68-42AA5F62E6D4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213" name="Espaço Reservado para Rodapé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14" name="Espaço Reservado para Número de Slide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E5A-B235-4D4D-A497-8810AC869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96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Conector Reto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to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o 25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Conector Reto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to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ector Reto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to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ector Reto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o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Conector Reto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to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to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to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ector Reto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Conector Reto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to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to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ector Reto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ector Reto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o 26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Conector Reto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to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to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to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to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o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Conector Reto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to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to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to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ector Reto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Conector Reto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to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to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ector Reto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ector Reto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tângulo 6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60" name="Conector Reto 59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4CDA-F5BE-4B20-9B68-42AA5F62E6D4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E5A-B235-4D4D-A497-8810AC869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94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Conector Reto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o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Conector Reto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to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to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ector Reto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to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o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Conector Reto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to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to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to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to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ector Reto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to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to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to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ector Reto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o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Conector Reto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Reto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to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to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to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o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Conector Reto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to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to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to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to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Conector Reto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to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to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to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ector Reto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tângulo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 dirty="0"/>
          </a:p>
        </p:txBody>
      </p:sp>
      <p:cxnSp>
        <p:nvCxnSpPr>
          <p:cNvPr id="59" name="Conector Reto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42870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o 95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Conector Reto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to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ector Reto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ector Reto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ector Reto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ector Reto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ector Reto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ector Reto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ector Reto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ector Reto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ector Reto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ector Reto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ector Reto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ector Reto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ector Reto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ector Reto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o 112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Conector Reto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ector Reto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ector Reto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ector Reto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ector Reto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o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Conector Reto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Conector Reto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ector Reto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ector Reto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ector Reto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Conector Reto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ector Reto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ector Reto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ector Reto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Conector Reto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o 113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Conector Reto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ector Reto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ector Reto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Conector Reto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ector Reto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o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Conector Reto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ector Reto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ector Reto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ector Reto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to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Conector Reto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ector Reto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ector Reto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ector Reto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ector Reto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294CDA-F5BE-4B20-9B68-42AA5F62E6D4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2C0CE5A-B235-4D4D-A497-8810AC8698DA}" type="slidenum">
              <a:rPr lang="pt-BR" smtClean="0"/>
              <a:t>‹nº›</a:t>
            </a:fld>
            <a:endParaRPr lang="pt-BR"/>
          </a:p>
        </p:txBody>
      </p:sp>
      <p:cxnSp>
        <p:nvCxnSpPr>
          <p:cNvPr id="148" name="Conector Reto 147"/>
          <p:cNvCxnSpPr/>
          <p:nvPr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30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GSAN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 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585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226" y="723707"/>
            <a:ext cx="865419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 proposto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Unificação em uma versão oficial para disponibilização no portal do software público para que outras companhias de saneamento possam baixar estas versões e utilizarem o sistema</a:t>
            </a:r>
          </a:p>
          <a:p>
            <a:endParaRPr lang="pt-BR" dirty="0" smtClean="0"/>
          </a:p>
          <a:p>
            <a:r>
              <a:rPr lang="pt-BR" dirty="0" smtClean="0"/>
              <a:t>Implementação de um ambiente centralizado de desenvolvimento distribuído com o nome “</a:t>
            </a:r>
            <a:r>
              <a:rPr lang="pt-BR" b="1" dirty="0" smtClean="0"/>
              <a:t>Ambiente de controle de qualidade e processo de auditoria</a:t>
            </a:r>
            <a:r>
              <a:rPr lang="pt-BR" dirty="0" smtClean="0"/>
              <a:t>” </a:t>
            </a:r>
            <a:r>
              <a:rPr lang="pt-BR" dirty="0" smtClean="0">
                <a:solidFill>
                  <a:schemeClr val="bg1"/>
                </a:solidFill>
              </a:rPr>
              <a:t>para:</a:t>
            </a:r>
          </a:p>
          <a:p>
            <a:pPr marL="274320" lvl="1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Controle de versionamento de software</a:t>
            </a:r>
          </a:p>
          <a:p>
            <a:pPr marL="274320" lvl="1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Auditoria e inspeção do código-fonte do GSAN</a:t>
            </a:r>
          </a:p>
          <a:p>
            <a:pPr marL="274320" lvl="1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Disseminar o conhecimento das tecnologias e processo distribuído de sistema/versões do GSAN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6898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Reduzir</a:t>
            </a:r>
            <a:r>
              <a:rPr lang="pt-BR" dirty="0" smtClean="0"/>
              <a:t> o custo de total em tecnologia</a:t>
            </a:r>
          </a:p>
          <a:p>
            <a:r>
              <a:rPr lang="pt-BR" dirty="0" smtClean="0"/>
              <a:t>Criar </a:t>
            </a:r>
            <a:r>
              <a:rPr lang="pt-BR" dirty="0"/>
              <a:t>soluções </a:t>
            </a:r>
            <a:r>
              <a:rPr lang="pt-BR" b="1" dirty="0"/>
              <a:t>inovadoras</a:t>
            </a:r>
            <a:r>
              <a:rPr lang="pt-BR" dirty="0"/>
              <a:t> que venham a atender a todas companhias de </a:t>
            </a:r>
            <a:r>
              <a:rPr lang="pt-BR" dirty="0" smtClean="0"/>
              <a:t>saneamento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Manter um ambiente de desenvolvimento distribuído do GSAN</a:t>
            </a:r>
          </a:p>
          <a:p>
            <a:pPr marL="274320" lvl="1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Gerenciado</a:t>
            </a:r>
          </a:p>
          <a:p>
            <a:pPr marL="274320" lvl="1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Centralizado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Exercer os controles de qualidade no GSAN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Disseminar a tecnologia evitando o aprisionamento da companhia de saneamento a um único fornecedor</a:t>
            </a:r>
          </a:p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Fortalecer a comunidade do GSAN de forma que as companhias de saneamento </a:t>
            </a:r>
            <a:r>
              <a:rPr lang="pt-BR" dirty="0" smtClean="0">
                <a:solidFill>
                  <a:schemeClr val="bg1"/>
                </a:solidFill>
              </a:rPr>
              <a:t>compartilhem </a:t>
            </a:r>
            <a:r>
              <a:rPr lang="pt-BR" dirty="0">
                <a:solidFill>
                  <a:schemeClr val="bg1"/>
                </a:solidFill>
              </a:rPr>
              <a:t>seus desenvolvimentos próprios e contratados de fornecedores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366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Investimentos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Ministério das Cidades deseja realizar investimentos na modernização na gestão (geoprocessamento, balanço hídrico, GSAN, etc.)</a:t>
            </a:r>
          </a:p>
          <a:p>
            <a:r>
              <a:rPr lang="pt-BR" dirty="0" smtClean="0"/>
              <a:t>Irá selecionar prestadores de serviços de saneamento que desejem participar destes investimentos</a:t>
            </a:r>
          </a:p>
          <a:p>
            <a:r>
              <a:rPr lang="pt-BR" dirty="0" smtClean="0"/>
              <a:t>As melhorias e novos desenvolvimentos deverão atender aos prestadores selecionados com a obrigação de serem passíveis de utilização para a comunidade</a:t>
            </a:r>
          </a:p>
        </p:txBody>
      </p:sp>
    </p:spTree>
    <p:extLst>
      <p:ext uri="{BB962C8B-B14F-4D97-AF65-F5344CB8AC3E}">
        <p14:creationId xmlns:p14="http://schemas.microsoft.com/office/powerpoint/2010/main" val="425795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Através deste novo processo de controle de versão e qualidade, os prestadores de serviços de saneamento continuarão firmando contratos de implantação, manutenção evolutiva e corretiva com diferentes fornecedores do GSAN</a:t>
            </a:r>
          </a:p>
          <a:p>
            <a:r>
              <a:rPr lang="pt-BR" dirty="0" smtClean="0"/>
              <a:t>Porem, ao invés dos fornecedores trabalharem isoladamente em várias versões, trabalharão caminhando paulatinamente para a criação de uma nova e única versão do GSAN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726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700" y="1006090"/>
            <a:ext cx="1660359" cy="10576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9267" y="1044491"/>
            <a:ext cx="913487" cy="92068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7488" y="2560481"/>
            <a:ext cx="514286" cy="360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4631" y="2559728"/>
            <a:ext cx="480619" cy="36000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2754" y="2606271"/>
            <a:ext cx="720000" cy="19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22616" y="2512492"/>
            <a:ext cx="626824" cy="3600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06092" y="2559728"/>
            <a:ext cx="720000" cy="245625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88719" y="2637825"/>
            <a:ext cx="720000" cy="19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807110" y="2502541"/>
            <a:ext cx="406066" cy="360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76746" y="2989414"/>
            <a:ext cx="720000" cy="288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267216" y="2954934"/>
            <a:ext cx="636923" cy="360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80176" y="2960716"/>
            <a:ext cx="327830" cy="360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71804" y="3023771"/>
            <a:ext cx="720000" cy="190451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189038" y="2953414"/>
            <a:ext cx="393488" cy="360000"/>
          </a:xfrm>
          <a:prstGeom prst="rect">
            <a:avLst/>
          </a:prstGeom>
        </p:spPr>
      </p:pic>
      <p:pic>
        <p:nvPicPr>
          <p:cNvPr id="20" name="Imagem 1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654818" y="2882203"/>
            <a:ext cx="720000" cy="360000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447110" y="2960716"/>
            <a:ext cx="720000" cy="360000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9603" y="3341339"/>
            <a:ext cx="514286" cy="36000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944091" y="3330101"/>
            <a:ext cx="266207" cy="360000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374818" y="3418891"/>
            <a:ext cx="720000" cy="127059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>
            <a:off x="1074822" y="5101389"/>
            <a:ext cx="1339515" cy="46522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Fornecedor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2550696" y="5101389"/>
            <a:ext cx="1556084" cy="46522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Fornecedor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4243139" y="5101388"/>
            <a:ext cx="1556084" cy="46522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Fornecedor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5935582" y="5347601"/>
            <a:ext cx="30489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...</a:t>
            </a:r>
            <a:endParaRPr lang="pt-BR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1" name="Conector de seta reta 30"/>
          <p:cNvCxnSpPr/>
          <p:nvPr/>
        </p:nvCxnSpPr>
        <p:spPr>
          <a:xfrm flipV="1">
            <a:off x="7419603" y="2080441"/>
            <a:ext cx="1050629" cy="39684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flipV="1">
            <a:off x="9036010" y="2080441"/>
            <a:ext cx="41184" cy="369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 flipH="1" flipV="1">
            <a:off x="9654818" y="2033898"/>
            <a:ext cx="711274" cy="39767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flipV="1">
            <a:off x="1744579" y="3798972"/>
            <a:ext cx="462380" cy="1140283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flipH="1" flipV="1">
            <a:off x="3328738" y="3777036"/>
            <a:ext cx="1" cy="116221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flipH="1" flipV="1">
            <a:off x="4588042" y="3798972"/>
            <a:ext cx="433140" cy="114028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 flipV="1">
            <a:off x="2710326" y="2216158"/>
            <a:ext cx="1" cy="476334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5017398" y="5592137"/>
            <a:ext cx="8806" cy="136606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5016778" y="5728743"/>
            <a:ext cx="2131941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 flipV="1">
            <a:off x="7148719" y="3313414"/>
            <a:ext cx="0" cy="241532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to 73"/>
          <p:cNvCxnSpPr>
            <a:endCxn id="26" idx="2"/>
          </p:cNvCxnSpPr>
          <p:nvPr/>
        </p:nvCxnSpPr>
        <p:spPr>
          <a:xfrm flipV="1">
            <a:off x="3328738" y="5566610"/>
            <a:ext cx="0" cy="325143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/>
          <p:nvPr/>
        </p:nvCxnSpPr>
        <p:spPr>
          <a:xfrm>
            <a:off x="3352800" y="5891753"/>
            <a:ext cx="4288750" cy="0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/>
          <p:nvPr/>
        </p:nvCxnSpPr>
        <p:spPr>
          <a:xfrm flipV="1">
            <a:off x="7617488" y="3777036"/>
            <a:ext cx="0" cy="2114717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to 81"/>
          <p:cNvCxnSpPr/>
          <p:nvPr/>
        </p:nvCxnSpPr>
        <p:spPr>
          <a:xfrm>
            <a:off x="7508719" y="5891753"/>
            <a:ext cx="1076958" cy="0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16" idx="2"/>
          </p:cNvCxnSpPr>
          <p:nvPr/>
        </p:nvCxnSpPr>
        <p:spPr>
          <a:xfrm flipH="1">
            <a:off x="8585677" y="3314934"/>
            <a:ext cx="1" cy="2576819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to 87"/>
          <p:cNvCxnSpPr/>
          <p:nvPr/>
        </p:nvCxnSpPr>
        <p:spPr>
          <a:xfrm flipV="1">
            <a:off x="8585677" y="5882326"/>
            <a:ext cx="492335" cy="9427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>
            <a:endCxn id="23" idx="2"/>
          </p:cNvCxnSpPr>
          <p:nvPr/>
        </p:nvCxnSpPr>
        <p:spPr>
          <a:xfrm flipV="1">
            <a:off x="9077194" y="3690101"/>
            <a:ext cx="1" cy="2201652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/>
          <p:cNvCxnSpPr>
            <a:stCxn id="25" idx="2"/>
          </p:cNvCxnSpPr>
          <p:nvPr/>
        </p:nvCxnSpPr>
        <p:spPr>
          <a:xfrm flipH="1">
            <a:off x="1744579" y="5566610"/>
            <a:ext cx="1" cy="485398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to 96"/>
          <p:cNvCxnSpPr/>
          <p:nvPr/>
        </p:nvCxnSpPr>
        <p:spPr>
          <a:xfrm>
            <a:off x="1744579" y="6052008"/>
            <a:ext cx="8270239" cy="0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to 98"/>
          <p:cNvCxnSpPr/>
          <p:nvPr/>
        </p:nvCxnSpPr>
        <p:spPr>
          <a:xfrm flipV="1">
            <a:off x="10014818" y="3341339"/>
            <a:ext cx="34622" cy="2710669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CaixaDeTexto 99"/>
          <p:cNvSpPr txBox="1"/>
          <p:nvPr/>
        </p:nvSpPr>
        <p:spPr>
          <a:xfrm>
            <a:off x="1590290" y="732199"/>
            <a:ext cx="2379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Portal de Software </a:t>
            </a:r>
            <a:r>
              <a:rPr lang="en-US" sz="1200" dirty="0" err="1" smtClean="0"/>
              <a:t>Público</a:t>
            </a:r>
            <a:r>
              <a:rPr lang="en-US" sz="1200" dirty="0" smtClean="0"/>
              <a:t> </a:t>
            </a:r>
            <a:r>
              <a:rPr lang="en-US" sz="1200" dirty="0" err="1" smtClean="0"/>
              <a:t>Brasileiro</a:t>
            </a:r>
            <a:endParaRPr lang="pt-BR" sz="1200" dirty="0"/>
          </a:p>
        </p:txBody>
      </p:sp>
      <p:cxnSp>
        <p:nvCxnSpPr>
          <p:cNvPr id="101" name="Conector de seta reta 100"/>
          <p:cNvCxnSpPr/>
          <p:nvPr/>
        </p:nvCxnSpPr>
        <p:spPr>
          <a:xfrm flipV="1">
            <a:off x="3713718" y="1489435"/>
            <a:ext cx="4683028" cy="3172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4" name="CaixaDeTexto 103"/>
          <p:cNvSpPr txBox="1"/>
          <p:nvPr/>
        </p:nvSpPr>
        <p:spPr>
          <a:xfrm>
            <a:off x="10131308" y="6566302"/>
            <a:ext cx="20606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Imagens</a:t>
            </a:r>
            <a:r>
              <a:rPr lang="en-US" sz="1200" dirty="0" smtClean="0"/>
              <a:t> </a:t>
            </a:r>
            <a:r>
              <a:rPr lang="en-US" sz="1200" dirty="0" err="1" smtClean="0"/>
              <a:t>meramente</a:t>
            </a:r>
            <a:r>
              <a:rPr lang="en-US" sz="1200" dirty="0" smtClean="0"/>
              <a:t> </a:t>
            </a:r>
            <a:r>
              <a:rPr lang="en-US" sz="1200" dirty="0" err="1" smtClean="0"/>
              <a:t>ilustrativas</a:t>
            </a:r>
            <a:endParaRPr lang="pt-BR" sz="1200" dirty="0"/>
          </a:p>
        </p:txBody>
      </p:sp>
      <p:sp>
        <p:nvSpPr>
          <p:cNvPr id="2" name="Retângulo de cantos arredondados 1"/>
          <p:cNvSpPr/>
          <p:nvPr/>
        </p:nvSpPr>
        <p:spPr>
          <a:xfrm>
            <a:off x="1235242" y="2882203"/>
            <a:ext cx="4700340" cy="8078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Controle de Qualidade e Auditoria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35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tângulo 36"/>
          <p:cNvSpPr/>
          <p:nvPr/>
        </p:nvSpPr>
        <p:spPr>
          <a:xfrm>
            <a:off x="8040668" y="4960510"/>
            <a:ext cx="3060702" cy="186232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838200" y="1555588"/>
            <a:ext cx="1314162" cy="27296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GSAN 2007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266094" y="1569656"/>
            <a:ext cx="844061" cy="178990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dirty="0" smtClean="0"/>
              <a:t>Funcionalidades Gerais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1263746" y="3404373"/>
            <a:ext cx="832341" cy="85013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dirty="0" smtClean="0"/>
              <a:t>Batch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759875" y="1828792"/>
            <a:ext cx="461665" cy="23083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dirty="0" smtClean="0"/>
              <a:t>GSAN 2007</a:t>
            </a:r>
            <a:endParaRPr lang="pt-BR" dirty="0"/>
          </a:p>
        </p:txBody>
      </p:sp>
      <p:sp>
        <p:nvSpPr>
          <p:cNvPr id="8" name="Fluxograma: Disco magnético 7"/>
          <p:cNvSpPr/>
          <p:nvPr/>
        </p:nvSpPr>
        <p:spPr>
          <a:xfrm>
            <a:off x="4998588" y="5410513"/>
            <a:ext cx="1627292" cy="1412321"/>
          </a:xfrm>
          <a:prstGeom prst="flowChartMagneticDisk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Banco de Dados</a:t>
            </a:r>
            <a:endParaRPr lang="pt-BR" dirty="0"/>
          </a:p>
        </p:txBody>
      </p:sp>
      <p:sp>
        <p:nvSpPr>
          <p:cNvPr id="9" name="Seta para baixo 8"/>
          <p:cNvSpPr/>
          <p:nvPr/>
        </p:nvSpPr>
        <p:spPr>
          <a:xfrm>
            <a:off x="5422999" y="4960510"/>
            <a:ext cx="425003" cy="411738"/>
          </a:xfrm>
          <a:prstGeom prst="downArrow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baixo 9"/>
          <p:cNvSpPr/>
          <p:nvPr/>
        </p:nvSpPr>
        <p:spPr>
          <a:xfrm rot="10800000">
            <a:off x="5848002" y="4960510"/>
            <a:ext cx="425003" cy="411738"/>
          </a:xfrm>
          <a:prstGeom prst="downArrow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519402" y="2222684"/>
            <a:ext cx="1189892" cy="180699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9967750" y="2278956"/>
            <a:ext cx="1189892" cy="180699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Módulo de Perdas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6850776" y="2253168"/>
            <a:ext cx="1189892" cy="180699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8409263" y="2278956"/>
            <a:ext cx="1189892" cy="180699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Módulo </a:t>
            </a:r>
            <a:r>
              <a:rPr lang="pt-BR" dirty="0" err="1" smtClean="0">
                <a:solidFill>
                  <a:schemeClr val="tx1"/>
                </a:solidFill>
              </a:rPr>
              <a:t>xyz</a:t>
            </a:r>
          </a:p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819417" y="3080809"/>
            <a:ext cx="832341" cy="85013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dirty="0" smtClean="0"/>
              <a:t>Batch</a:t>
            </a:r>
            <a:endParaRPr lang="pt-BR" dirty="0"/>
          </a:p>
        </p:txBody>
      </p:sp>
      <p:sp>
        <p:nvSpPr>
          <p:cNvPr id="21" name="Chave direita 20"/>
          <p:cNvSpPr/>
          <p:nvPr/>
        </p:nvSpPr>
        <p:spPr>
          <a:xfrm rot="16200000">
            <a:off x="6650626" y="-2410934"/>
            <a:ext cx="361000" cy="86530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4011306" y="2208616"/>
            <a:ext cx="1189892" cy="180699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dirty="0" smtClean="0"/>
              <a:t>2007Módulo </a:t>
            </a:r>
            <a:r>
              <a:rPr lang="pt-BR" dirty="0" err="1" smtClean="0"/>
              <a:t>xyz</a:t>
            </a:r>
            <a:endParaRPr lang="pt-BR" dirty="0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4329001" y="2222684"/>
            <a:ext cx="844061" cy="176970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dirty="0" smtClean="0"/>
              <a:t>Funcionalidades existentes</a:t>
            </a:r>
            <a:endParaRPr lang="pt-BR" dirty="0"/>
          </a:p>
        </p:txBody>
      </p:sp>
      <p:sp>
        <p:nvSpPr>
          <p:cNvPr id="26" name="Retângulo com Único Canto Aparado e Arredondado 25"/>
          <p:cNvSpPr/>
          <p:nvPr/>
        </p:nvSpPr>
        <p:spPr>
          <a:xfrm>
            <a:off x="4768953" y="1059990"/>
            <a:ext cx="5162843" cy="439326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Controle de Qualidade de Software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Seta em forma de U 26"/>
          <p:cNvSpPr/>
          <p:nvPr/>
        </p:nvSpPr>
        <p:spPr>
          <a:xfrm>
            <a:off x="1495280" y="70335"/>
            <a:ext cx="6185680" cy="1280007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8" name="Retângulo de cantos arredondados 27"/>
          <p:cNvSpPr/>
          <p:nvPr/>
        </p:nvSpPr>
        <p:spPr>
          <a:xfrm>
            <a:off x="1266094" y="1674046"/>
            <a:ext cx="844061" cy="167144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dirty="0" smtClean="0"/>
              <a:t>Funcionalidades Gerais</a:t>
            </a:r>
            <a:endParaRPr lang="pt-BR" dirty="0"/>
          </a:p>
        </p:txBody>
      </p:sp>
      <p:sp>
        <p:nvSpPr>
          <p:cNvPr id="30" name="Retângulo 29"/>
          <p:cNvSpPr/>
          <p:nvPr/>
        </p:nvSpPr>
        <p:spPr>
          <a:xfrm>
            <a:off x="838200" y="4510334"/>
            <a:ext cx="10263170" cy="4038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Camada de Acesso aos Dados</a:t>
            </a:r>
            <a:endParaRPr lang="pt-BR" dirty="0"/>
          </a:p>
        </p:txBody>
      </p:sp>
      <p:sp>
        <p:nvSpPr>
          <p:cNvPr id="35" name="Retângulo de cantos arredondados 34"/>
          <p:cNvSpPr/>
          <p:nvPr/>
        </p:nvSpPr>
        <p:spPr>
          <a:xfrm>
            <a:off x="8213070" y="5607339"/>
            <a:ext cx="478301" cy="29703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de cantos arredondados 35"/>
          <p:cNvSpPr/>
          <p:nvPr/>
        </p:nvSpPr>
        <p:spPr>
          <a:xfrm>
            <a:off x="8220260" y="6465475"/>
            <a:ext cx="478301" cy="2970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/>
          <p:cNvSpPr txBox="1"/>
          <p:nvPr/>
        </p:nvSpPr>
        <p:spPr>
          <a:xfrm>
            <a:off x="8764167" y="5575643"/>
            <a:ext cx="2274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Colaborativos</a:t>
            </a:r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8754334" y="6430443"/>
            <a:ext cx="2274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MCidades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4145527" y="4056028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</a:t>
            </a:r>
            <a:r>
              <a:rPr lang="pt-BR" baseline="30000" dirty="0" smtClean="0"/>
              <a:t>a</a:t>
            </a:r>
            <a:r>
              <a:rPr lang="pt-BR" dirty="0" smtClean="0"/>
              <a:t> parte</a:t>
            </a:r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8604416" y="4095665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</a:t>
            </a:r>
            <a:r>
              <a:rPr lang="pt-BR" baseline="30000" dirty="0" smtClean="0"/>
              <a:t>a</a:t>
            </a:r>
            <a:r>
              <a:rPr lang="pt-BR" dirty="0" smtClean="0"/>
              <a:t> parte</a:t>
            </a:r>
            <a:endParaRPr lang="pt-BR" dirty="0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5464473" y="2219347"/>
            <a:ext cx="1189892" cy="180699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dirty="0" smtClean="0"/>
              <a:t>2007Módulo </a:t>
            </a:r>
            <a:r>
              <a:rPr lang="pt-BR" dirty="0" err="1" smtClean="0"/>
              <a:t>xyz</a:t>
            </a:r>
            <a:endParaRPr lang="pt-BR" dirty="0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5782168" y="2233415"/>
            <a:ext cx="844061" cy="176970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dirty="0" smtClean="0"/>
              <a:t>Disponibilização de outras funcionalidades</a:t>
            </a:r>
            <a:endParaRPr lang="pt-BR" dirty="0"/>
          </a:p>
        </p:txBody>
      </p:sp>
      <p:sp>
        <p:nvSpPr>
          <p:cNvPr id="2" name="Colchete direito 1"/>
          <p:cNvSpPr/>
          <p:nvPr/>
        </p:nvSpPr>
        <p:spPr>
          <a:xfrm rot="5400000">
            <a:off x="4477400" y="2195608"/>
            <a:ext cx="238034" cy="405892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olchete direito 31"/>
          <p:cNvSpPr/>
          <p:nvPr/>
        </p:nvSpPr>
        <p:spPr>
          <a:xfrm rot="5400000">
            <a:off x="8930918" y="2140583"/>
            <a:ext cx="221397" cy="423205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de cantos arredondados 32"/>
          <p:cNvSpPr/>
          <p:nvPr/>
        </p:nvSpPr>
        <p:spPr>
          <a:xfrm>
            <a:off x="8222555" y="6033465"/>
            <a:ext cx="478301" cy="2970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8761806" y="6003969"/>
            <a:ext cx="2274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PSS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8386837" y="5050783"/>
            <a:ext cx="2546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Recursos Financeiros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 rot="16200000">
            <a:off x="6602238" y="2764164"/>
            <a:ext cx="1832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Módulo Geoprocessamento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513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Critérios de seleção dos prestadores de serviço em saneamento</a:t>
            </a:r>
            <a:br>
              <a:rPr lang="pt-BR" dirty="0" smtClean="0"/>
            </a:br>
            <a:r>
              <a:rPr lang="pt-BR" sz="2800" dirty="0" smtClean="0"/>
              <a:t>Avaliação a partir de 1/set/15  até contratação da empresa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Alocar no mínimo 2 profissionais de TI para acompanhar os trabalhos junto </a:t>
            </a:r>
            <a:r>
              <a:rPr lang="pt-BR" dirty="0" smtClean="0"/>
              <a:t>a comunidade GSAN na 1</a:t>
            </a:r>
            <a:r>
              <a:rPr lang="pt-BR" baseline="30000" dirty="0" smtClean="0"/>
              <a:t>a</a:t>
            </a:r>
            <a:r>
              <a:rPr lang="pt-BR" dirty="0" smtClean="0"/>
              <a:t> Parte (direto ou indireto).</a:t>
            </a:r>
          </a:p>
          <a:p>
            <a:r>
              <a:rPr lang="pt-BR" dirty="0" smtClean="0"/>
              <a:t>GSAN em uso deve estar no portal completo (código, novas contribuições, posts, etc.) na 1</a:t>
            </a:r>
            <a:r>
              <a:rPr lang="pt-BR" baseline="30000" dirty="0"/>
              <a:t>a</a:t>
            </a:r>
            <a:r>
              <a:rPr lang="pt-BR" dirty="0" smtClean="0"/>
              <a:t> Parte, com instruções para implementação.</a:t>
            </a:r>
          </a:p>
          <a:p>
            <a:r>
              <a:rPr lang="pt-BR" dirty="0" smtClean="0"/>
              <a:t>Contribuições postadas diariamente no portal para manutenção e o desenvolvimento de novos módulos.</a:t>
            </a:r>
          </a:p>
          <a:p>
            <a:r>
              <a:rPr lang="pt-BR" dirty="0" smtClean="0"/>
              <a:t>Contribuições realizadas diariamente à comunidade no esclarecimento de dúvidas.</a:t>
            </a:r>
          </a:p>
          <a:p>
            <a:r>
              <a:rPr lang="pt-BR" dirty="0" smtClean="0"/>
              <a:t>Adesão a atualização e implantação do módulo batch.</a:t>
            </a:r>
          </a:p>
          <a:p>
            <a:r>
              <a:rPr lang="pt-BR" dirty="0"/>
              <a:t>Disponibilização novos módulos desenvolvidos ou em desenvolvimento por parte das companhias de saneamento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440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Compromissos dos prestadores de serviços de saneamento eleitos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Capacitar estes profissionais de TI com conhecimentos necessários. Serão capacitações disponíveis no mercado.</a:t>
            </a:r>
          </a:p>
          <a:p>
            <a:r>
              <a:rPr lang="pt-BR" dirty="0" smtClean="0"/>
              <a:t>Disponibilizar estes profissionais para realizarem as capacitações necessárias à adesão do modelo.</a:t>
            </a:r>
          </a:p>
          <a:p>
            <a:r>
              <a:rPr lang="pt-BR" dirty="0" smtClean="0"/>
              <a:t>Arcar com as despesas de viagem destes profissionais para as reuniões da comunidade do GSAN e de capacitação.</a:t>
            </a:r>
          </a:p>
          <a:p>
            <a:r>
              <a:rPr lang="pt-BR" dirty="0" smtClean="0"/>
              <a:t>Disponibilizar recursos humanos adicionais a implantação e operação dos módulos.</a:t>
            </a:r>
          </a:p>
          <a:p>
            <a:r>
              <a:rPr lang="pt-BR" dirty="0" smtClean="0"/>
              <a:t>Disponibilizar a infra estrutura necessária para a implantação e operação dos módulos. </a:t>
            </a:r>
          </a:p>
        </p:txBody>
      </p:sp>
    </p:spTree>
    <p:extLst>
      <p:ext uri="{BB962C8B-B14F-4D97-AF65-F5344CB8AC3E}">
        <p14:creationId xmlns:p14="http://schemas.microsoft.com/office/powerpoint/2010/main" val="81136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Quem receberá os benefícios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Prestadores de Serviço em Saneamento que tiveram a maior qualificação em contribuições diretas à comunidade no portal;</a:t>
            </a:r>
          </a:p>
          <a:p>
            <a:pPr lvl="1"/>
            <a:r>
              <a:rPr lang="pt-BR" dirty="0" smtClean="0"/>
              <a:t>Controle é realizado por pessoa física vinculado ao prestador de saneamento  (</a:t>
            </a:r>
            <a:r>
              <a:rPr lang="pt-BR" dirty="0" err="1" smtClean="0"/>
              <a:t>login</a:t>
            </a:r>
            <a:r>
              <a:rPr lang="pt-BR" dirty="0" smtClean="0"/>
              <a:t> utilizado para realizar a postagem)</a:t>
            </a:r>
          </a:p>
          <a:p>
            <a:r>
              <a:rPr lang="pt-BR" dirty="0" smtClean="0"/>
              <a:t>Pessoa Física (</a:t>
            </a:r>
            <a:r>
              <a:rPr lang="pt-BR" dirty="0" err="1" smtClean="0"/>
              <a:t>login</a:t>
            </a:r>
            <a:r>
              <a:rPr lang="pt-BR" dirty="0" smtClean="0"/>
              <a:t>) com maior destaque ganha a condição de candidatar-se ao Comitê Gestor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355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1056498"/>
          </a:xfrm>
        </p:spPr>
        <p:txBody>
          <a:bodyPr/>
          <a:lstStyle/>
          <a:p>
            <a:r>
              <a:rPr lang="pt-BR" dirty="0" smtClean="0"/>
              <a:t>Pauta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95400" y="1761688"/>
            <a:ext cx="9736124" cy="430355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sz="1600" dirty="0" smtClean="0"/>
              <a:t>Apresentação </a:t>
            </a:r>
            <a:r>
              <a:rPr lang="pt-BR" sz="1600" dirty="0"/>
              <a:t>do BI da COMPESA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sz="1600" dirty="0" smtClean="0"/>
              <a:t>Desenvolvimento </a:t>
            </a:r>
            <a:r>
              <a:rPr lang="pt-BR" sz="1600" dirty="0"/>
              <a:t>dos nosso BI e Indicadores e um </a:t>
            </a:r>
            <a:r>
              <a:rPr lang="pt-BR" sz="1600" dirty="0" err="1"/>
              <a:t>App</a:t>
            </a:r>
            <a:r>
              <a:rPr lang="pt-BR" sz="1600" dirty="0"/>
              <a:t> Mobile para interação com o cliente, como abertura de solicitação de serviços e informações pertinentes ao </a:t>
            </a:r>
            <a:r>
              <a:rPr lang="pt-BR" sz="1600" dirty="0" smtClean="0"/>
              <a:t>imóvel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sz="1600" dirty="0"/>
              <a:t>Apresentação final do diagnóstico Técnico Situacional do GSAN com a incorporação das discussões e orientações acordadas na última reunião com as companhias usuárias do GSAN.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sz="1600" dirty="0" smtClean="0"/>
              <a:t>Apresentação </a:t>
            </a:r>
            <a:r>
              <a:rPr lang="pt-BR" sz="1600" dirty="0"/>
              <a:t>do cadastro operacional da COSANPA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sz="1600" dirty="0" smtClean="0"/>
              <a:t>Balanço hídrico e cálculo de perdas – Airton Sampaio 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sz="1600" dirty="0" smtClean="0"/>
              <a:t>Apresentação </a:t>
            </a:r>
            <a:r>
              <a:rPr lang="pt-BR" sz="1600" dirty="0"/>
              <a:t>do modulo gerencial </a:t>
            </a:r>
            <a:r>
              <a:rPr lang="pt-BR" sz="1600" dirty="0" smtClean="0"/>
              <a:t>CONSENSO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04965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Colaborativas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Módulo Batch  (Início em até 2 meses)</a:t>
            </a:r>
          </a:p>
          <a:p>
            <a:pPr lvl="1"/>
            <a:r>
              <a:rPr lang="pt-BR" dirty="0" smtClean="0"/>
              <a:t>Disponibilizar 1 profissional para a migração das funcionalidades - </a:t>
            </a:r>
            <a:r>
              <a:rPr lang="pt-BR" b="1" dirty="0" err="1" smtClean="0"/>
              <a:t>MCidades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Busca-se 6 </a:t>
            </a:r>
            <a:r>
              <a:rPr lang="pt-BR" dirty="0"/>
              <a:t>profissionais </a:t>
            </a:r>
            <a:r>
              <a:rPr lang="pt-BR" dirty="0" smtClean="0"/>
              <a:t>oriundos dos </a:t>
            </a:r>
            <a:r>
              <a:rPr lang="pt-BR" b="1" dirty="0" smtClean="0"/>
              <a:t>prestadores de serviço em saneamento </a:t>
            </a:r>
            <a:r>
              <a:rPr lang="pt-BR" dirty="0" smtClean="0"/>
              <a:t>(direta ou indireta), firmados por Acordo de Cooperação;</a:t>
            </a:r>
          </a:p>
          <a:p>
            <a:pPr lvl="1"/>
            <a:r>
              <a:rPr lang="pt-BR" dirty="0" smtClean="0"/>
              <a:t>Busca-se 4 </a:t>
            </a:r>
            <a:r>
              <a:rPr lang="pt-BR" dirty="0"/>
              <a:t>profissionais </a:t>
            </a:r>
            <a:r>
              <a:rPr lang="pt-BR" dirty="0" smtClean="0"/>
              <a:t>oriundos das </a:t>
            </a:r>
            <a:r>
              <a:rPr lang="pt-BR" b="1" dirty="0" smtClean="0"/>
              <a:t>empresas fornecedoras</a:t>
            </a:r>
            <a:r>
              <a:rPr lang="pt-BR" dirty="0" smtClean="0"/>
              <a:t>, firmados por carta de adesão; </a:t>
            </a:r>
            <a:endParaRPr lang="pt-BR" dirty="0"/>
          </a:p>
          <a:p>
            <a:pPr lvl="2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4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Contratações Prestadores Serviço de Saneamento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Qualidade de </a:t>
            </a:r>
            <a:r>
              <a:rPr lang="pt-BR" dirty="0" smtClean="0"/>
              <a:t>Software</a:t>
            </a:r>
          </a:p>
          <a:p>
            <a:pPr lvl="1"/>
            <a:r>
              <a:rPr lang="pt-BR" dirty="0" smtClean="0"/>
              <a:t>Eleger entidade mantenedora.</a:t>
            </a:r>
          </a:p>
          <a:p>
            <a:pPr lvl="1"/>
            <a:r>
              <a:rPr lang="pt-BR" dirty="0" smtClean="0"/>
              <a:t>Rateio do pagamento da entidade mantenedora.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291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Contratações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Qualidade de Software (Início em até 6 meses, a partir do TR)</a:t>
            </a:r>
          </a:p>
          <a:p>
            <a:pPr lvl="1"/>
            <a:r>
              <a:rPr lang="pt-BR" dirty="0" smtClean="0"/>
              <a:t>O </a:t>
            </a:r>
            <a:r>
              <a:rPr lang="pt-BR" dirty="0"/>
              <a:t>comitê deve buscar outra alternativa de sustentabilidade</a:t>
            </a:r>
            <a:r>
              <a:rPr lang="pt-BR" dirty="0" smtClean="0"/>
              <a:t>;</a:t>
            </a:r>
          </a:p>
          <a:p>
            <a:r>
              <a:rPr lang="pt-BR" dirty="0" smtClean="0"/>
              <a:t>Módulos adicionais (Início em até 6 meses, a partir do TR)</a:t>
            </a:r>
          </a:p>
          <a:p>
            <a:pPr lvl="1"/>
            <a:r>
              <a:rPr lang="pt-BR" dirty="0" smtClean="0"/>
              <a:t>Contratação segundo regras do Banco Mundial;</a:t>
            </a:r>
          </a:p>
          <a:p>
            <a:pPr lvl="1"/>
            <a:r>
              <a:rPr lang="pt-BR" dirty="0" smtClean="0"/>
              <a:t>Prestadores de Serviço de Saneamento (PSS) ranqueadas participam da definição dos módulos;</a:t>
            </a:r>
          </a:p>
          <a:p>
            <a:pPr lvl="1"/>
            <a:r>
              <a:rPr lang="pt-BR" dirty="0" smtClean="0"/>
              <a:t>PSS ranqueadas terão suporte para capacitação e implantação dos novos módulos;</a:t>
            </a:r>
          </a:p>
          <a:p>
            <a:pPr lvl="1"/>
            <a:r>
              <a:rPr lang="pt-BR" dirty="0" smtClean="0"/>
              <a:t>Adesão por Acordo de Cooperação;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457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Critérios prévios </a:t>
            </a:r>
            <a:r>
              <a:rPr lang="pt-BR" dirty="0" smtClean="0"/>
              <a:t>de seleção </a:t>
            </a:r>
            <a:r>
              <a:rPr lang="pt-BR" dirty="0" smtClean="0"/>
              <a:t>das empresas de TI para desenvolvimento e implantação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800" dirty="0" smtClean="0"/>
              <a:t>Avaliação a partir de </a:t>
            </a:r>
            <a:r>
              <a:rPr lang="pt-BR" sz="2800" dirty="0" smtClean="0"/>
              <a:t>2/set/15 </a:t>
            </a:r>
            <a:r>
              <a:rPr lang="pt-BR" sz="2800" dirty="0" smtClean="0"/>
              <a:t>até contratação da empresa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420148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dirty="0" smtClean="0"/>
              <a:t>Os desenvolvimentos GSAN da empresa de TI implantados em seus clientes todos disponibilizados no GIT com atualizações diárias e contínuas, juntamente com o histórico das issues.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dirty="0" smtClean="0"/>
              <a:t>Os módulos com desenvolvimento iniciado (não finalizados), disponibilizados no GIT, desde a fase de especificação de requisitos.</a:t>
            </a:r>
            <a:endParaRPr lang="pt-BR" dirty="0" smtClean="0"/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dirty="0" smtClean="0"/>
              <a:t>Instruções de implantação do GSAN e módulos do GSAN disponibilizados com todos os artefatos de software.</a:t>
            </a:r>
            <a:endParaRPr lang="pt-BR" dirty="0" smtClean="0"/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dirty="0" smtClean="0"/>
              <a:t>Contribuições postadas diariamente no portal para manutenção e o desenvolvimento de novos módulos.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dirty="0" smtClean="0"/>
              <a:t>Contribuições realizadas diariamente à comunidade no esclarecimento de dúvidas.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dirty="0" smtClean="0"/>
              <a:t>Adesão a atualização e implantação do módulo batch</a:t>
            </a:r>
            <a:r>
              <a:rPr lang="pt-BR" dirty="0" smtClean="0"/>
              <a:t>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t-BR" dirty="0" smtClean="0"/>
              <a:t>Não serão consideradas na nota de desenvolvimento contínuo envios de postagens em lotes, que indiquem apenas transferência do repositório privado para o público. Estas postagens serão consideradas apenas como disponibilização inicial do código fonte e instruções de configuração e instalação.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9418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Sugestões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190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t-BR" dirty="0"/>
              <a:t>Apresentação final do diagnóstico Técnico Situacional do GSAN com a incorporação das discussões e orientações acordadas na última reunião com as companhias usuárias do </a:t>
            </a:r>
            <a:r>
              <a:rPr lang="pt-BR" dirty="0" smtClean="0"/>
              <a:t>GSAN.</a:t>
            </a:r>
          </a:p>
          <a:p>
            <a:pPr lvl="0"/>
            <a:r>
              <a:rPr lang="pt-BR" dirty="0" smtClean="0"/>
              <a:t>Apresentação de requisitos </a:t>
            </a:r>
            <a:r>
              <a:rPr lang="pt-BR" dirty="0"/>
              <a:t>para ampliação e melhoria do GSAN.</a:t>
            </a:r>
            <a:endParaRPr lang="pt-BR" sz="3600" dirty="0"/>
          </a:p>
          <a:p>
            <a:pPr lvl="0"/>
            <a:r>
              <a:rPr lang="pt-BR" dirty="0" smtClean="0"/>
              <a:t>Plano </a:t>
            </a:r>
            <a:r>
              <a:rPr lang="pt-BR" dirty="0"/>
              <a:t>de ação para melhora do software público GSAN, com o seu aprimoramento contínuo para viabilidade técnica do portal, incluindo:</a:t>
            </a:r>
            <a:endParaRPr lang="pt-BR" sz="3600" dirty="0"/>
          </a:p>
          <a:p>
            <a:pPr lvl="1"/>
            <a:r>
              <a:rPr lang="pt-BR" dirty="0"/>
              <a:t>Gestão </a:t>
            </a:r>
            <a:r>
              <a:rPr lang="pt-BR" dirty="0" smtClean="0"/>
              <a:t>colaborativa.</a:t>
            </a:r>
            <a:endParaRPr lang="pt-BR" sz="3200" dirty="0"/>
          </a:p>
          <a:p>
            <a:pPr lvl="1"/>
            <a:r>
              <a:rPr lang="pt-BR" dirty="0" smtClean="0"/>
              <a:t>Orientação.</a:t>
            </a:r>
            <a:endParaRPr lang="pt-BR" sz="3200" dirty="0"/>
          </a:p>
          <a:p>
            <a:r>
              <a:rPr lang="pt-BR" dirty="0" smtClean="0"/>
              <a:t>Proposição </a:t>
            </a:r>
            <a:r>
              <a:rPr lang="pt-BR" dirty="0"/>
              <a:t>de ações de </a:t>
            </a:r>
            <a:r>
              <a:rPr lang="pt-BR" dirty="0" err="1"/>
              <a:t>efientização</a:t>
            </a:r>
            <a:r>
              <a:rPr lang="pt-BR" dirty="0"/>
              <a:t> de custos do sistema GSAN, visando estimular sua expansão entre os prestadores.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988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GSAN - 2007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Iniciativa do </a:t>
            </a:r>
            <a:r>
              <a:rPr lang="pt-BR" dirty="0" err="1" smtClean="0"/>
              <a:t>MCidades</a:t>
            </a:r>
            <a:r>
              <a:rPr lang="pt-BR" dirty="0" smtClean="0"/>
              <a:t> para modernizar as ferramentas de Gestão em prestadores de serviço em Saneamento;</a:t>
            </a:r>
          </a:p>
          <a:p>
            <a:r>
              <a:rPr lang="pt-BR" dirty="0" smtClean="0"/>
              <a:t>Investimento na ordem de R$ 5 milhões;</a:t>
            </a:r>
          </a:p>
          <a:p>
            <a:r>
              <a:rPr lang="pt-BR" dirty="0" smtClean="0"/>
              <a:t>Acordos de Cooperação entre empresas de saneamento;</a:t>
            </a:r>
          </a:p>
          <a:p>
            <a:pPr lvl="1"/>
            <a:r>
              <a:rPr lang="pt-BR" dirty="0" err="1" smtClean="0"/>
              <a:t>Compesa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CAER;</a:t>
            </a:r>
          </a:p>
          <a:p>
            <a:pPr lvl="1"/>
            <a:r>
              <a:rPr lang="pt-BR" dirty="0" smtClean="0"/>
              <a:t>CAERN;</a:t>
            </a:r>
            <a:endParaRPr lang="pt-BR" dirty="0"/>
          </a:p>
          <a:p>
            <a:r>
              <a:rPr lang="pt-BR" dirty="0" smtClean="0"/>
              <a:t>Objetivo:  Realizar a modernização da gestão através da ferramenta GSAN de forma colaborativa;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42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</a:t>
            </a:r>
            <a:r>
              <a:rPr lang="en-US" dirty="0" smtClean="0"/>
              <a:t> </a:t>
            </a:r>
            <a:r>
              <a:rPr lang="pt-BR" dirty="0" smtClean="0"/>
              <a:t>atual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Companhias de saneamento firmam contratos com fornecedores para implantação, manutenção evolutiva e manutenção corretiva</a:t>
            </a:r>
          </a:p>
          <a:p>
            <a:r>
              <a:rPr lang="pt-BR" dirty="0" smtClean="0"/>
              <a:t>Companhia de saneamento realiza a implementação com pessoal próprio</a:t>
            </a:r>
          </a:p>
          <a:p>
            <a:r>
              <a:rPr lang="pt-BR" dirty="0" smtClean="0"/>
              <a:t>Existem várias versões do GSAN</a:t>
            </a:r>
          </a:p>
          <a:p>
            <a:r>
              <a:rPr lang="pt-BR" dirty="0" smtClean="0"/>
              <a:t>Algumas versões do GSAN não estão sendo disponibilizadas no portal pelos prestadores de serviço de saneamento</a:t>
            </a:r>
          </a:p>
          <a:p>
            <a:r>
              <a:rPr lang="pt-BR" dirty="0" smtClean="0"/>
              <a:t>Desenvolvimentos próprios das companhias de saneamento (qualidade da água, energia, gerencial) não são disponibilizados no portal</a:t>
            </a:r>
          </a:p>
          <a:p>
            <a:r>
              <a:rPr lang="pt-BR" dirty="0" smtClean="0"/>
              <a:t>Existem desenvolvimentos duplicados de mesmos módulos (qualidade da água, SNIS)</a:t>
            </a:r>
          </a:p>
          <a:p>
            <a:r>
              <a:rPr lang="pt-BR" dirty="0" smtClean="0"/>
              <a:t>Versão disponibilizada as vezes não funciona</a:t>
            </a:r>
          </a:p>
        </p:txBody>
      </p:sp>
    </p:spTree>
    <p:extLst>
      <p:ext uri="{BB962C8B-B14F-4D97-AF65-F5344CB8AC3E}">
        <p14:creationId xmlns:p14="http://schemas.microsoft.com/office/powerpoint/2010/main" val="80804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700" y="1006090"/>
            <a:ext cx="1660359" cy="10576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654" y="1105669"/>
            <a:ext cx="735897" cy="74169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7488" y="2560481"/>
            <a:ext cx="514286" cy="360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4631" y="2559728"/>
            <a:ext cx="480619" cy="36000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2754" y="2606271"/>
            <a:ext cx="720000" cy="19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22616" y="2512492"/>
            <a:ext cx="626824" cy="3600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06092" y="2559728"/>
            <a:ext cx="720000" cy="245625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88719" y="2637825"/>
            <a:ext cx="720000" cy="19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807110" y="2502541"/>
            <a:ext cx="406066" cy="360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76746" y="2989414"/>
            <a:ext cx="720000" cy="288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267216" y="2954934"/>
            <a:ext cx="636923" cy="360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80176" y="2960716"/>
            <a:ext cx="327830" cy="360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71804" y="3023771"/>
            <a:ext cx="720000" cy="190451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189038" y="2953414"/>
            <a:ext cx="393488" cy="360000"/>
          </a:xfrm>
          <a:prstGeom prst="rect">
            <a:avLst/>
          </a:prstGeom>
        </p:spPr>
      </p:pic>
      <p:pic>
        <p:nvPicPr>
          <p:cNvPr id="20" name="Imagem 1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654818" y="2882203"/>
            <a:ext cx="720000" cy="360000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447110" y="2960716"/>
            <a:ext cx="720000" cy="360000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9603" y="3341339"/>
            <a:ext cx="514286" cy="36000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944091" y="3330101"/>
            <a:ext cx="266207" cy="360000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374818" y="3418891"/>
            <a:ext cx="720000" cy="127059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>
            <a:off x="1074822" y="5101389"/>
            <a:ext cx="1339515" cy="46522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Fornecedor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2550696" y="5101389"/>
            <a:ext cx="1556084" cy="46522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Fornecedor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4243139" y="5101388"/>
            <a:ext cx="1556084" cy="46522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Fornecedor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5935582" y="5347601"/>
            <a:ext cx="30489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...</a:t>
            </a:r>
            <a:endParaRPr lang="pt-BR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1" name="Conector de seta reta 30"/>
          <p:cNvCxnSpPr/>
          <p:nvPr/>
        </p:nvCxnSpPr>
        <p:spPr>
          <a:xfrm flipH="1" flipV="1">
            <a:off x="7419602" y="1953481"/>
            <a:ext cx="1" cy="523807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flipV="1">
            <a:off x="9217146" y="1960085"/>
            <a:ext cx="37277" cy="55240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 flipH="1" flipV="1">
            <a:off x="10170170" y="1946190"/>
            <a:ext cx="195922" cy="48538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flipV="1">
            <a:off x="1744579" y="2232734"/>
            <a:ext cx="543784" cy="270652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flipH="1" flipV="1">
            <a:off x="2808879" y="2288073"/>
            <a:ext cx="492493" cy="265118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5017398" y="5592137"/>
            <a:ext cx="8806" cy="136606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5016778" y="5728743"/>
            <a:ext cx="2131941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 flipV="1">
            <a:off x="7148719" y="3313414"/>
            <a:ext cx="0" cy="241532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to 73"/>
          <p:cNvCxnSpPr>
            <a:endCxn id="26" idx="2"/>
          </p:cNvCxnSpPr>
          <p:nvPr/>
        </p:nvCxnSpPr>
        <p:spPr>
          <a:xfrm flipV="1">
            <a:off x="3328738" y="5566610"/>
            <a:ext cx="0" cy="325143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/>
          <p:nvPr/>
        </p:nvCxnSpPr>
        <p:spPr>
          <a:xfrm>
            <a:off x="3352800" y="5891753"/>
            <a:ext cx="4288750" cy="0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/>
          <p:nvPr/>
        </p:nvCxnSpPr>
        <p:spPr>
          <a:xfrm flipV="1">
            <a:off x="7617488" y="3777036"/>
            <a:ext cx="0" cy="2114717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to 81"/>
          <p:cNvCxnSpPr/>
          <p:nvPr/>
        </p:nvCxnSpPr>
        <p:spPr>
          <a:xfrm>
            <a:off x="7508719" y="5891753"/>
            <a:ext cx="1076958" cy="0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>
            <a:stCxn id="16" idx="2"/>
          </p:cNvCxnSpPr>
          <p:nvPr/>
        </p:nvCxnSpPr>
        <p:spPr>
          <a:xfrm flipH="1">
            <a:off x="8585677" y="3314934"/>
            <a:ext cx="1" cy="2576819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to 87"/>
          <p:cNvCxnSpPr/>
          <p:nvPr/>
        </p:nvCxnSpPr>
        <p:spPr>
          <a:xfrm flipV="1">
            <a:off x="8585677" y="5882326"/>
            <a:ext cx="492335" cy="9427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>
            <a:endCxn id="23" idx="2"/>
          </p:cNvCxnSpPr>
          <p:nvPr/>
        </p:nvCxnSpPr>
        <p:spPr>
          <a:xfrm flipV="1">
            <a:off x="9077194" y="3690101"/>
            <a:ext cx="1" cy="2201652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/>
          <p:cNvCxnSpPr>
            <a:stCxn id="25" idx="2"/>
          </p:cNvCxnSpPr>
          <p:nvPr/>
        </p:nvCxnSpPr>
        <p:spPr>
          <a:xfrm flipH="1">
            <a:off x="1744579" y="5566610"/>
            <a:ext cx="1" cy="485398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to 96"/>
          <p:cNvCxnSpPr/>
          <p:nvPr/>
        </p:nvCxnSpPr>
        <p:spPr>
          <a:xfrm>
            <a:off x="1744579" y="6052008"/>
            <a:ext cx="8270239" cy="0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to 98"/>
          <p:cNvCxnSpPr/>
          <p:nvPr/>
        </p:nvCxnSpPr>
        <p:spPr>
          <a:xfrm flipV="1">
            <a:off x="10014818" y="3341339"/>
            <a:ext cx="34622" cy="2710669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CaixaDeTexto 99"/>
          <p:cNvSpPr txBox="1"/>
          <p:nvPr/>
        </p:nvSpPr>
        <p:spPr>
          <a:xfrm>
            <a:off x="1590290" y="667155"/>
            <a:ext cx="2379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Portal de Software </a:t>
            </a:r>
            <a:r>
              <a:rPr lang="en-US" sz="1200" dirty="0" err="1" smtClean="0"/>
              <a:t>Público</a:t>
            </a:r>
            <a:r>
              <a:rPr lang="en-US" sz="1200" dirty="0" smtClean="0"/>
              <a:t> </a:t>
            </a:r>
            <a:r>
              <a:rPr lang="en-US" sz="1200" dirty="0" err="1" smtClean="0"/>
              <a:t>Brasileiro</a:t>
            </a:r>
            <a:endParaRPr lang="pt-BR" sz="1200" dirty="0"/>
          </a:p>
        </p:txBody>
      </p:sp>
      <p:cxnSp>
        <p:nvCxnSpPr>
          <p:cNvPr id="47" name="Conector de seta reta 46"/>
          <p:cNvCxnSpPr/>
          <p:nvPr/>
        </p:nvCxnSpPr>
        <p:spPr>
          <a:xfrm>
            <a:off x="3713718" y="1521163"/>
            <a:ext cx="3158086" cy="2663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54" name="Imagem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7401" y="773220"/>
            <a:ext cx="735897" cy="741692"/>
          </a:xfrm>
          <a:prstGeom prst="rect">
            <a:avLst/>
          </a:prstGeom>
        </p:spPr>
      </p:pic>
      <p:pic>
        <p:nvPicPr>
          <p:cNvPr id="55" name="Imagem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475" y="1115610"/>
            <a:ext cx="735897" cy="741692"/>
          </a:xfrm>
          <a:prstGeom prst="rect">
            <a:avLst/>
          </a:prstGeom>
        </p:spPr>
      </p:pic>
      <p:pic>
        <p:nvPicPr>
          <p:cNvPr id="56" name="Imagem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2222" y="769582"/>
            <a:ext cx="735897" cy="741692"/>
          </a:xfrm>
          <a:prstGeom prst="rect">
            <a:avLst/>
          </a:prstGeom>
        </p:spPr>
      </p:pic>
      <p:pic>
        <p:nvPicPr>
          <p:cNvPr id="33" name="Imagem 3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538119" y="1486456"/>
            <a:ext cx="353599" cy="408467"/>
          </a:xfrm>
          <a:prstGeom prst="rect">
            <a:avLst/>
          </a:prstGeom>
        </p:spPr>
      </p:pic>
      <p:cxnSp>
        <p:nvCxnSpPr>
          <p:cNvPr id="66" name="Conector de seta reta 65"/>
          <p:cNvCxnSpPr/>
          <p:nvPr/>
        </p:nvCxnSpPr>
        <p:spPr>
          <a:xfrm flipV="1">
            <a:off x="7874632" y="1632304"/>
            <a:ext cx="426767" cy="86327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CaixaDeTexto 43"/>
          <p:cNvSpPr txBox="1"/>
          <p:nvPr/>
        </p:nvSpPr>
        <p:spPr>
          <a:xfrm>
            <a:off x="10131308" y="6566302"/>
            <a:ext cx="20606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Imagens</a:t>
            </a:r>
            <a:r>
              <a:rPr lang="en-US" sz="1200" dirty="0" smtClean="0"/>
              <a:t> </a:t>
            </a:r>
            <a:r>
              <a:rPr lang="en-US" sz="1200" dirty="0" err="1" smtClean="0"/>
              <a:t>meramente</a:t>
            </a:r>
            <a:r>
              <a:rPr lang="en-US" sz="1200" dirty="0" smtClean="0"/>
              <a:t> </a:t>
            </a:r>
            <a:r>
              <a:rPr lang="en-US" sz="1200" dirty="0" err="1" smtClean="0"/>
              <a:t>ilustrativas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08649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Resumo com dados das 7 companhias que forneceram as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8505" y="1981201"/>
            <a:ext cx="11148970" cy="4167929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pt-BR" sz="2200" dirty="0" smtClean="0">
                <a:solidFill>
                  <a:schemeClr val="tx1"/>
                </a:solidFill>
              </a:rPr>
              <a:t>Total de horas anuais para </a:t>
            </a:r>
            <a:r>
              <a:rPr lang="pt-BR" sz="2200" dirty="0">
                <a:solidFill>
                  <a:schemeClr val="tx1"/>
                </a:solidFill>
              </a:rPr>
              <a:t>manutenção do GSAN: </a:t>
            </a:r>
            <a:r>
              <a:rPr lang="pt-BR" sz="2200" dirty="0" smtClean="0">
                <a:solidFill>
                  <a:schemeClr val="tx1"/>
                </a:solidFill>
              </a:rPr>
              <a:t>45.636 h</a:t>
            </a:r>
            <a:endParaRPr lang="pt-BR" sz="22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pt-BR" sz="2200" dirty="0" smtClean="0">
                <a:solidFill>
                  <a:schemeClr val="tx1"/>
                </a:solidFill>
              </a:rPr>
              <a:t>Total gasto anualmente </a:t>
            </a:r>
            <a:r>
              <a:rPr lang="pt-BR" sz="2200" dirty="0">
                <a:solidFill>
                  <a:schemeClr val="tx1"/>
                </a:solidFill>
              </a:rPr>
              <a:t>para manutenção do GSAN: R$ </a:t>
            </a:r>
            <a:r>
              <a:rPr lang="pt-BR" sz="2200" dirty="0" smtClean="0">
                <a:solidFill>
                  <a:schemeClr val="tx1"/>
                </a:solidFill>
              </a:rPr>
              <a:t>5.889.546,32</a:t>
            </a:r>
          </a:p>
          <a:p>
            <a:pPr>
              <a:spcAft>
                <a:spcPts val="600"/>
              </a:spcAft>
            </a:pPr>
            <a:endParaRPr lang="pt-BR" sz="22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pt-BR" sz="2200" dirty="0" smtClean="0">
                <a:solidFill>
                  <a:schemeClr val="tx1"/>
                </a:solidFill>
              </a:rPr>
              <a:t>Total de horas anuais para desenvolvimento de </a:t>
            </a:r>
            <a:r>
              <a:rPr lang="pt-BR" sz="2200" dirty="0">
                <a:solidFill>
                  <a:schemeClr val="tx1"/>
                </a:solidFill>
              </a:rPr>
              <a:t>novos módulos: </a:t>
            </a:r>
            <a:r>
              <a:rPr lang="pt-BR" sz="2200" dirty="0" smtClean="0">
                <a:solidFill>
                  <a:schemeClr val="tx1"/>
                </a:solidFill>
              </a:rPr>
              <a:t>32.002 h</a:t>
            </a:r>
          </a:p>
          <a:p>
            <a:pPr>
              <a:spcAft>
                <a:spcPts val="600"/>
              </a:spcAft>
            </a:pPr>
            <a:r>
              <a:rPr lang="pt-BR" sz="2200" dirty="0" smtClean="0">
                <a:solidFill>
                  <a:schemeClr val="tx1"/>
                </a:solidFill>
              </a:rPr>
              <a:t>Total gasto anualmente para desenvolvimento de </a:t>
            </a:r>
            <a:r>
              <a:rPr lang="pt-BR" sz="2200" dirty="0">
                <a:solidFill>
                  <a:schemeClr val="tx1"/>
                </a:solidFill>
              </a:rPr>
              <a:t>novos módulos: R$ </a:t>
            </a:r>
            <a:r>
              <a:rPr lang="pt-BR" sz="2200" dirty="0" smtClean="0">
                <a:solidFill>
                  <a:schemeClr val="tx1"/>
                </a:solidFill>
              </a:rPr>
              <a:t>3.760.747,60</a:t>
            </a:r>
          </a:p>
          <a:p>
            <a:pPr>
              <a:spcAft>
                <a:spcPts val="600"/>
              </a:spcAft>
            </a:pPr>
            <a:endParaRPr lang="pt-BR" sz="22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pt-BR" sz="2200" dirty="0" smtClean="0">
                <a:solidFill>
                  <a:schemeClr val="tx1"/>
                </a:solidFill>
              </a:rPr>
              <a:t>Total de horas anuais para manutenção e </a:t>
            </a:r>
            <a:r>
              <a:rPr lang="pt-BR" sz="2200" dirty="0">
                <a:solidFill>
                  <a:schemeClr val="tx1"/>
                </a:solidFill>
              </a:rPr>
              <a:t>novos desenvolvimentos do GSAN: </a:t>
            </a:r>
            <a:r>
              <a:rPr lang="pt-BR" sz="2200" dirty="0" smtClean="0">
                <a:solidFill>
                  <a:schemeClr val="tx1"/>
                </a:solidFill>
              </a:rPr>
              <a:t>77.638 h</a:t>
            </a:r>
          </a:p>
          <a:p>
            <a:pPr>
              <a:spcAft>
                <a:spcPts val="600"/>
              </a:spcAft>
            </a:pPr>
            <a:r>
              <a:rPr lang="pt-BR" sz="2200" dirty="0" smtClean="0">
                <a:solidFill>
                  <a:schemeClr val="tx1"/>
                </a:solidFill>
              </a:rPr>
              <a:t>Total gasto anualmente para manutenção e </a:t>
            </a:r>
            <a:r>
              <a:rPr lang="pt-BR" sz="2200" dirty="0">
                <a:solidFill>
                  <a:schemeClr val="tx1"/>
                </a:solidFill>
              </a:rPr>
              <a:t>novos desenvolvimentos do GSAN: R$ </a:t>
            </a:r>
            <a:r>
              <a:rPr lang="pt-BR" sz="2200" dirty="0" smtClean="0">
                <a:solidFill>
                  <a:schemeClr val="tx1"/>
                </a:solidFill>
              </a:rPr>
              <a:t>9.650.293,92</a:t>
            </a:r>
            <a:endParaRPr lang="pt-BR" sz="2200" dirty="0">
              <a:solidFill>
                <a:schemeClr val="tx1"/>
              </a:solidFill>
            </a:endParaRPr>
          </a:p>
          <a:p>
            <a:endParaRPr lang="pt-BR" sz="2000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09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0" y="703954"/>
            <a:ext cx="865419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3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851" y="738116"/>
            <a:ext cx="865419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08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2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" id="{959757BE-13D9-46D5-ADB6-D79F4DD48054}" vid="{BD67EB16-F88E-4012-93B8-30CBB283E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1298</TotalTime>
  <Words>1289</Words>
  <Application>Microsoft Office PowerPoint</Application>
  <PresentationFormat>Widescreen</PresentationFormat>
  <Paragraphs>144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6" baseType="lpstr">
      <vt:lpstr>Arial</vt:lpstr>
      <vt:lpstr>Tema2</vt:lpstr>
      <vt:lpstr>GSAN</vt:lpstr>
      <vt:lpstr>Pauta</vt:lpstr>
      <vt:lpstr>Apresentação do PowerPoint</vt:lpstr>
      <vt:lpstr>GSAN - 2007</vt:lpstr>
      <vt:lpstr>Cenário atual</vt:lpstr>
      <vt:lpstr>Apresentação do PowerPoint</vt:lpstr>
      <vt:lpstr>Resumo com dados das 7 companhias que forneceram as informações</vt:lpstr>
      <vt:lpstr>Apresentação do PowerPoint</vt:lpstr>
      <vt:lpstr>Apresentação do PowerPoint</vt:lpstr>
      <vt:lpstr>Apresentação do PowerPoint</vt:lpstr>
      <vt:lpstr>Cenário proposto</vt:lpstr>
      <vt:lpstr>Objetivos</vt:lpstr>
      <vt:lpstr>Investimentos </vt:lpstr>
      <vt:lpstr>Como?</vt:lpstr>
      <vt:lpstr>Apresentação do PowerPoint</vt:lpstr>
      <vt:lpstr>Apresentação do PowerPoint</vt:lpstr>
      <vt:lpstr>Critérios de seleção dos prestadores de serviço em saneamento Avaliação a partir de 1/set/15  até contratação da empresa</vt:lpstr>
      <vt:lpstr>Compromissos dos prestadores de serviços de saneamento eleitos</vt:lpstr>
      <vt:lpstr>Quem receberá os benefícios </vt:lpstr>
      <vt:lpstr>Atividades Colaborativas</vt:lpstr>
      <vt:lpstr>Contratações Prestadores Serviço de Saneamento</vt:lpstr>
      <vt:lpstr>Contratações</vt:lpstr>
      <vt:lpstr>Critérios prévios de seleção das empresas de TI para desenvolvimento e implantação Avaliação a partir de 2/set/15 até contratação da empresa</vt:lpstr>
      <vt:lpstr>Sugestões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Gsan</dc:title>
  <dc:creator>Artur Felipe Wendling</dc:creator>
  <cp:lastModifiedBy>José Maria Villac Pinheiro</cp:lastModifiedBy>
  <cp:revision>65</cp:revision>
  <dcterms:created xsi:type="dcterms:W3CDTF">2015-08-31T15:41:34Z</dcterms:created>
  <dcterms:modified xsi:type="dcterms:W3CDTF">2015-09-02T16:30:38Z</dcterms:modified>
</cp:coreProperties>
</file>