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303" r:id="rId3"/>
    <p:sldId id="312" r:id="rId4"/>
    <p:sldId id="307" r:id="rId5"/>
    <p:sldId id="322" r:id="rId6"/>
    <p:sldId id="323" r:id="rId7"/>
    <p:sldId id="324" r:id="rId8"/>
    <p:sldId id="302" r:id="rId9"/>
    <p:sldId id="316" r:id="rId10"/>
    <p:sldId id="301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95" autoAdjust="0"/>
  </p:normalViewPr>
  <p:slideViewPr>
    <p:cSldViewPr>
      <p:cViewPr>
        <p:scale>
          <a:sx n="100" d="100"/>
          <a:sy n="100" d="100"/>
        </p:scale>
        <p:origin x="-13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6F94991-73A0-A24B-8FF4-CB4158FEAB12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38E2329-14E9-B34C-AB48-507B85AE02D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26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91805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674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CD48-D660-FF4A-8B91-8964D390EE25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745C-10DC-4841-9163-F547BC3FD8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F5CA-4D21-4748-9D0B-6FFEA7E2AFDE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294F-8667-4645-95F7-7A72E819E14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6705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3A40-83C5-6842-8CC0-BB7FD69B92CC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A2D6-C5D1-664B-B45E-22B125B30F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972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B620-F733-7946-BA2C-24C02ED4845C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C13C-1FDD-E748-BD2B-2E00DA22EB3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078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8D50-D281-6E4C-86C2-5CBFE12035B3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09EC-25BE-F94A-817F-BD1937891F1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8263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20"/>
          <p:cNvCxnSpPr>
            <a:cxnSpLocks noChangeShapeType="1"/>
          </p:cNvCxnSpPr>
          <p:nvPr userDrawn="1"/>
        </p:nvCxnSpPr>
        <p:spPr bwMode="auto">
          <a:xfrm flipH="1" flipV="1">
            <a:off x="250825" y="765175"/>
            <a:ext cx="5834063" cy="1588"/>
          </a:xfrm>
          <a:prstGeom prst="line">
            <a:avLst/>
          </a:prstGeom>
          <a:noFill/>
          <a:ln w="38100">
            <a:solidFill>
              <a:srgbClr val="4BACC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125760"/>
            <a:ext cx="9144000" cy="1143000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chemeClr val="bg1">
                    <a:lumMod val="65000"/>
                  </a:schemeClr>
                </a:solidFill>
                <a:latin typeface="+mn-lt"/>
                <a:cs typeface="Avenir Book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venir Book"/>
                <a:cs typeface="Avenir Book"/>
              </a:defRPr>
            </a:lvl1pPr>
            <a:lvl2pPr>
              <a:defRPr sz="2000" b="0" i="0">
                <a:latin typeface="Avenir Book"/>
                <a:cs typeface="Avenir Book"/>
              </a:defRPr>
            </a:lvl2pPr>
            <a:lvl3pPr>
              <a:defRPr sz="1800" b="0" i="0">
                <a:latin typeface="Avenir Book"/>
                <a:cs typeface="Avenir Book"/>
              </a:defRPr>
            </a:lvl3pPr>
            <a:lvl4pPr>
              <a:defRPr sz="1600" b="0" i="0">
                <a:latin typeface="Avenir Book"/>
                <a:cs typeface="Avenir Book"/>
              </a:defRPr>
            </a:lvl4pPr>
            <a:lvl5pPr>
              <a:defRPr sz="1600" b="0" i="0">
                <a:latin typeface="Avenir Book"/>
                <a:cs typeface="Avenir Book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F307-4CFA-834A-9E10-C85B46F22A44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A16F-5EB4-4D4C-AFE6-449D63E58A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5565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venir Book"/>
                <a:cs typeface="Avenir Book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venir Book"/>
                <a:cs typeface="Avenir Book"/>
              </a:defRPr>
            </a:lvl1pPr>
            <a:lvl2pPr>
              <a:defRPr sz="2000" b="0" i="0">
                <a:latin typeface="Avenir Book"/>
                <a:cs typeface="Avenir Book"/>
              </a:defRPr>
            </a:lvl2pPr>
            <a:lvl3pPr>
              <a:defRPr sz="1800" b="0" i="0">
                <a:latin typeface="Avenir Book"/>
                <a:cs typeface="Avenir Book"/>
              </a:defRPr>
            </a:lvl3pPr>
            <a:lvl4pPr>
              <a:defRPr sz="1600" b="0" i="0">
                <a:latin typeface="Avenir Book"/>
                <a:cs typeface="Avenir Book"/>
              </a:defRPr>
            </a:lvl4pPr>
            <a:lvl5pPr>
              <a:defRPr sz="1600" b="0" i="0">
                <a:latin typeface="Avenir Book"/>
                <a:cs typeface="Avenir Book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BBDD-1B3B-134D-8392-A4EC9831D873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B697-C3D1-6C4B-8018-A5E471F58B1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4735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362325" y="1522413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4154"/>
            <a:ext cx="2212848" cy="1582621"/>
          </a:xfrm>
          <a:prstGeom prst="rect">
            <a:avLst/>
          </a:prstGeom>
        </p:spPr>
        <p:txBody>
          <a:bodyPr lIns="45720" rIns="45720" anchor="t"/>
          <a:lstStyle>
            <a:lvl1pPr algn="l">
              <a:buNone/>
              <a:defRPr lang="pt-BR" sz="2400" b="1" i="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ＭＳ Ｐゴシック" charset="0"/>
                <a:cs typeface="Avenir Book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925943"/>
            <a:ext cx="2209800" cy="2179320"/>
          </a:xfrm>
          <a:prstGeom prst="rect">
            <a:avLst/>
          </a:prstGeom>
        </p:spPr>
        <p:txBody>
          <a:bodyPr lIns="64008" rIns="45720" b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657195" y="1596941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1BBBAB-5D29-6D44-A723-E8161BC89DA0}" type="datetimeFigureOut">
              <a:rPr lang="pt-BR"/>
              <a:pPr>
                <a:defRPr/>
              </a:pPr>
              <a:t>02/09/15</a:t>
            </a:fld>
            <a:endParaRPr lang="pt-B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49ECD2-8A0A-B546-89BE-145746EB6578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0722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3FF2-0279-7544-A344-1C2E61ACEF04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0A25-273A-7D4C-BC58-D30F49B10FA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58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ABF9-47D8-3941-A7A0-D511D03FA503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0709-1A8E-D44F-9A3A-41D7D87DD16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1697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65D4-F1C8-8E4B-9D86-9A0C18D38AEA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3191-2F55-EA4B-BFB2-9CD4487B5B4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3657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68D7-E843-8E44-8EB3-9A2BA839A7F4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7534-C103-5A4D-804D-71CD4B93E83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9720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71C4-4174-5843-95D9-A441EFFFF761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A38C-8B53-2841-B32E-8C045F0EDC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06412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F806857-E4B9-C142-948E-768304E278EF}" type="datetimeFigureOut">
              <a:rPr lang="pt-BR"/>
              <a:pPr>
                <a:defRPr/>
              </a:pPr>
              <a:t>02/09/15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D9E9A87-859D-834E-B12C-CCE69D26AA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029" name="Picture 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91805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m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30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84" r:id="rId3"/>
    <p:sldLayoutId id="2147484496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latin typeface="Calibri" charset="0"/>
                <a:cs typeface="Avenir Book" charset="0"/>
              </a:rPr>
              <a:t>Sistema de Apoio a Decisão com Pentaho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+mj-lt"/>
              </a:rPr>
              <a:t>Apresenta</a:t>
            </a:r>
            <a:r>
              <a:rPr lang="en-US" dirty="0" err="1" smtClean="0">
                <a:latin typeface="+mj-lt"/>
              </a:rPr>
              <a:t>ção</a:t>
            </a:r>
            <a:r>
              <a:rPr lang="en-US" dirty="0" smtClean="0">
                <a:latin typeface="+mj-lt"/>
              </a:rPr>
              <a:t> dos Dados </a:t>
            </a:r>
            <a:r>
              <a:rPr lang="en-US" dirty="0" err="1" smtClean="0">
                <a:latin typeface="+mj-lt"/>
              </a:rPr>
              <a:t>Gerenciais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ângulo 16"/>
          <p:cNvSpPr>
            <a:spLocks noChangeArrowheads="1"/>
          </p:cNvSpPr>
          <p:nvPr/>
        </p:nvSpPr>
        <p:spPr bwMode="auto">
          <a:xfrm>
            <a:off x="928688" y="1643063"/>
            <a:ext cx="7643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n-US">
              <a:latin typeface="Calibri" charset="0"/>
            </a:endParaRPr>
          </a:p>
        </p:txBody>
      </p:sp>
      <p:sp>
        <p:nvSpPr>
          <p:cNvPr id="16386" name="CaixaDeTexto 17"/>
          <p:cNvSpPr txBox="1">
            <a:spLocks noChangeArrowheads="1"/>
          </p:cNvSpPr>
          <p:nvPr/>
        </p:nvSpPr>
        <p:spPr bwMode="auto">
          <a:xfrm>
            <a:off x="1643063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16387" name="Retângulo 9"/>
          <p:cNvSpPr>
            <a:spLocks noChangeArrowheads="1"/>
          </p:cNvSpPr>
          <p:nvPr/>
        </p:nvSpPr>
        <p:spPr bwMode="auto">
          <a:xfrm>
            <a:off x="757238" y="1772816"/>
            <a:ext cx="8494712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A6A6A6"/>
                </a:solidFill>
                <a:latin typeface="Calibri" charset="0"/>
              </a:rPr>
              <a:t>Dúvidas?</a:t>
            </a:r>
          </a:p>
          <a:p>
            <a:endParaRPr lang="pt-BR" sz="3600" b="1" dirty="0">
              <a:solidFill>
                <a:srgbClr val="A6A6A6"/>
              </a:solidFill>
              <a:latin typeface="Calibri" charset="0"/>
            </a:endParaRPr>
          </a:p>
          <a:p>
            <a:r>
              <a:rPr lang="pt-BR" sz="2400" b="1" dirty="0"/>
              <a:t>Contatos: </a:t>
            </a:r>
            <a:r>
              <a:rPr lang="pt-BR" sz="2400" b="1" dirty="0" smtClean="0"/>
              <a:t>Mois</a:t>
            </a:r>
            <a:r>
              <a:rPr lang="pt-BR" sz="2400" b="1" dirty="0" smtClean="0"/>
              <a:t>és Simões</a:t>
            </a:r>
            <a:endParaRPr lang="pt-BR" sz="2400" b="1" dirty="0"/>
          </a:p>
          <a:p>
            <a:endParaRPr lang="pt-BR" sz="2400" b="1" dirty="0"/>
          </a:p>
          <a:p>
            <a:r>
              <a:rPr lang="pt-BR" sz="2400" b="1" dirty="0" smtClean="0"/>
              <a:t>moises.simoes@consensotec.com.br</a:t>
            </a:r>
          </a:p>
          <a:p>
            <a:endParaRPr lang="pt-BR" sz="2400" b="1" dirty="0"/>
          </a:p>
          <a:p>
            <a:r>
              <a:rPr lang="pt-BR" sz="2400" b="1" dirty="0" smtClean="0"/>
              <a:t>(81) 3037-3901</a:t>
            </a:r>
          </a:p>
          <a:p>
            <a:r>
              <a:rPr lang="pt-BR" sz="2400" b="1" dirty="0" smtClean="0"/>
              <a:t>(81) 98651-1076</a:t>
            </a:r>
            <a:endParaRPr lang="pt-BR" sz="2400" b="1" dirty="0"/>
          </a:p>
          <a:p>
            <a:endParaRPr lang="pt-BR" sz="3600" b="1" dirty="0">
              <a:solidFill>
                <a:srgbClr val="A6A6A6"/>
              </a:solidFill>
              <a:latin typeface="Calibri" charset="0"/>
            </a:endParaRPr>
          </a:p>
          <a:p>
            <a:endParaRPr lang="pt-BR" sz="3600" b="1" dirty="0">
              <a:solidFill>
                <a:srgbClr val="A6A6A6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Agenda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686800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Avenir Book" charset="0"/>
                <a:cs typeface="Avenir Book" charset="0"/>
              </a:rPr>
              <a:t>Objetivo</a:t>
            </a:r>
            <a:r>
              <a:rPr lang="en-US" dirty="0">
                <a:latin typeface="Avenir Book" charset="0"/>
                <a:cs typeface="Avenir Book" charset="0"/>
              </a:rPr>
              <a:t> da </a:t>
            </a:r>
            <a:r>
              <a:rPr lang="en-US" dirty="0" err="1">
                <a:latin typeface="Avenir Book" charset="0"/>
                <a:cs typeface="Avenir Book" charset="0"/>
              </a:rPr>
              <a:t>Solução</a:t>
            </a:r>
            <a:endParaRPr lang="en-US" dirty="0">
              <a:latin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cs typeface="Avenir Book" charset="0"/>
            </a:endParaRPr>
          </a:p>
          <a:p>
            <a:r>
              <a:rPr lang="en-US" dirty="0" err="1">
                <a:latin typeface="Avenir Book" charset="0"/>
                <a:cs typeface="Avenir Book" charset="0"/>
              </a:rPr>
              <a:t>Potencial</a:t>
            </a:r>
            <a:r>
              <a:rPr lang="en-US" dirty="0">
                <a:latin typeface="Avenir Book" charset="0"/>
                <a:cs typeface="Avenir Book" charset="0"/>
              </a:rPr>
              <a:t> da </a:t>
            </a:r>
            <a:r>
              <a:rPr lang="en-US" dirty="0" err="1">
                <a:latin typeface="Avenir Book" charset="0"/>
                <a:cs typeface="Avenir Book" charset="0"/>
              </a:rPr>
              <a:t>Ferramenta</a:t>
            </a:r>
            <a:endParaRPr lang="en-US" dirty="0">
              <a:latin typeface="Avenir Book" charset="0"/>
              <a:cs typeface="Avenir Book" charset="0"/>
            </a:endParaRPr>
          </a:p>
          <a:p>
            <a:endParaRPr lang="en-US" dirty="0">
              <a:latin typeface="Avenir Book" charset="0"/>
              <a:cs typeface="Avenir Book" charset="0"/>
            </a:endParaRPr>
          </a:p>
          <a:p>
            <a:r>
              <a:rPr lang="en-US" dirty="0" err="1" smtClean="0">
                <a:latin typeface="Avenir Book" charset="0"/>
                <a:cs typeface="Avenir Book" charset="0"/>
              </a:rPr>
              <a:t>Demonstração</a:t>
            </a:r>
            <a:endParaRPr lang="en-US" dirty="0">
              <a:latin typeface="Avenir Book" charset="0"/>
              <a:cs typeface="Avenir Book" charset="0"/>
            </a:endParaRPr>
          </a:p>
          <a:p>
            <a:pPr lvl="1"/>
            <a:r>
              <a:rPr lang="en-US" dirty="0" err="1" smtClean="0">
                <a:latin typeface="Avenir Book" charset="0"/>
                <a:cs typeface="Avenir Book" charset="0"/>
              </a:rPr>
              <a:t>Benefícios</a:t>
            </a:r>
            <a:r>
              <a:rPr lang="en-US" dirty="0" smtClean="0">
                <a:latin typeface="Avenir Book" charset="0"/>
                <a:cs typeface="Avenir Book" charset="0"/>
              </a:rPr>
              <a:t> </a:t>
            </a:r>
            <a:r>
              <a:rPr lang="en-US" dirty="0" err="1">
                <a:latin typeface="Avenir Book" charset="0"/>
                <a:cs typeface="Avenir Book" charset="0"/>
              </a:rPr>
              <a:t>diretos</a:t>
            </a:r>
            <a:endParaRPr lang="en-US" dirty="0">
              <a:latin typeface="Avenir Book" charset="0"/>
              <a:cs typeface="Avenir Book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74763"/>
            <a:ext cx="2212975" cy="1582737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Demonstra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handson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essenciais</a:t>
            </a:r>
            <a:endParaRPr lang="en-US" dirty="0"/>
          </a:p>
        </p:txBody>
      </p:sp>
      <p:sp>
        <p:nvSpPr>
          <p:cNvPr id="25602" name="Text Placeholder 5"/>
          <p:cNvSpPr>
            <a:spLocks noGrp="1"/>
          </p:cNvSpPr>
          <p:nvPr>
            <p:ph type="body" sz="half" idx="2"/>
          </p:nvPr>
        </p:nvSpPr>
        <p:spPr bwMode="auto">
          <a:xfrm>
            <a:off x="609600" y="2925763"/>
            <a:ext cx="2209800" cy="217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Avenir Book" charset="0"/>
                <a:cs typeface="Avenir Book" charset="0"/>
              </a:rPr>
              <a:t>Com o </a:t>
            </a:r>
            <a:r>
              <a:rPr lang="en-US" sz="1600" dirty="0" err="1">
                <a:latin typeface="Avenir Book" charset="0"/>
                <a:cs typeface="Avenir Book" charset="0"/>
              </a:rPr>
              <a:t>Sistema</a:t>
            </a:r>
            <a:r>
              <a:rPr lang="en-US" sz="1600" dirty="0">
                <a:latin typeface="Avenir Book" charset="0"/>
                <a:cs typeface="Avenir Book" charset="0"/>
              </a:rPr>
              <a:t> de </a:t>
            </a:r>
            <a:r>
              <a:rPr lang="en-US" sz="1600" dirty="0" err="1">
                <a:latin typeface="Avenir Book" charset="0"/>
                <a:cs typeface="Avenir Book" charset="0"/>
              </a:rPr>
              <a:t>Apoio</a:t>
            </a:r>
            <a:r>
              <a:rPr lang="en-US" sz="1600" dirty="0">
                <a:latin typeface="Avenir Book" charset="0"/>
                <a:cs typeface="Avenir Book" charset="0"/>
              </a:rPr>
              <a:t> a </a:t>
            </a:r>
            <a:r>
              <a:rPr lang="en-US" sz="1600" dirty="0" err="1">
                <a:latin typeface="Avenir Book" charset="0"/>
                <a:cs typeface="Avenir Book" charset="0"/>
              </a:rPr>
              <a:t>Decisão</a:t>
            </a:r>
            <a:r>
              <a:rPr lang="en-US" sz="1600" dirty="0">
                <a:latin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pode</a:t>
            </a:r>
            <a:r>
              <a:rPr lang="en-US" sz="1600" dirty="0" smtClean="0">
                <a:latin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transformar</a:t>
            </a:r>
            <a:r>
              <a:rPr lang="en-US" sz="1600" dirty="0" smtClean="0">
                <a:latin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sua</a:t>
            </a:r>
            <a:r>
              <a:rPr lang="en-US" sz="1600" dirty="0" smtClean="0">
                <a:latin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gest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ão</a:t>
            </a:r>
            <a:r>
              <a:rPr lang="en-US" sz="1600" dirty="0" smtClean="0">
                <a:latin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comercial</a:t>
            </a:r>
            <a:r>
              <a:rPr lang="en-US" sz="1600" dirty="0" smtClean="0">
                <a:latin typeface="Avenir Book" charset="0"/>
                <a:cs typeface="Avenir Book" charset="0"/>
              </a:rPr>
              <a:t> de </a:t>
            </a:r>
            <a:r>
              <a:rPr lang="en-US" sz="1600" dirty="0" err="1" smtClean="0">
                <a:latin typeface="Avenir Book" charset="0"/>
                <a:cs typeface="Avenir Book" charset="0"/>
              </a:rPr>
              <a:t>saneamento</a:t>
            </a:r>
            <a:endParaRPr lang="en-US" sz="1600" dirty="0">
              <a:latin typeface="Avenir Book" charset="0"/>
              <a:cs typeface="Avenir Book" charset="0"/>
            </a:endParaRPr>
          </a:p>
        </p:txBody>
      </p:sp>
      <p:pic>
        <p:nvPicPr>
          <p:cNvPr id="25603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0" r="-16060"/>
          <a:stretch>
            <a:fillRect/>
          </a:stretch>
        </p:blipFill>
        <p:spPr bwMode="auto">
          <a:xfrm rot="420000">
            <a:off x="3657600" y="1597025"/>
            <a:ext cx="4618038" cy="3932238"/>
          </a:xfrm>
          <a:ln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Arquitetura</a:t>
            </a:r>
            <a:r>
              <a:rPr lang="en-US" sz="3200" dirty="0" smtClean="0"/>
              <a:t> </a:t>
            </a:r>
            <a:r>
              <a:rPr lang="en-US" sz="3200" dirty="0" err="1" smtClean="0"/>
              <a:t>Pentaho</a:t>
            </a:r>
            <a:r>
              <a:rPr lang="en-US" sz="3200" dirty="0" smtClean="0"/>
              <a:t> Community</a:t>
            </a:r>
            <a:endParaRPr lang="en-US" sz="3200" dirty="0"/>
          </a:p>
        </p:txBody>
      </p:sp>
      <p:sp>
        <p:nvSpPr>
          <p:cNvPr id="26626" name="Content Placeholder 11"/>
          <p:cNvSpPr>
            <a:spLocks noGrp="1"/>
          </p:cNvSpPr>
          <p:nvPr>
            <p:ph idx="1"/>
          </p:nvPr>
        </p:nvSpPr>
        <p:spPr bwMode="auto">
          <a:xfrm>
            <a:off x="179388" y="1341438"/>
            <a:ext cx="38989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>
                <a:latin typeface="Avenir Book" charset="0"/>
                <a:cs typeface="Avenir Book" charset="0"/>
              </a:rPr>
              <a:t>O Pentaho oferece uma arquitetura robusta com recursos avançados.</a:t>
            </a:r>
          </a:p>
          <a:p>
            <a:endParaRPr lang="en-US" sz="2200">
              <a:latin typeface="Avenir Book" charset="0"/>
              <a:cs typeface="Avenir Book" charset="0"/>
            </a:endParaRPr>
          </a:p>
          <a:p>
            <a:r>
              <a:rPr lang="en-US" sz="2200">
                <a:latin typeface="Avenir Book" charset="0"/>
                <a:cs typeface="Avenir Book" charset="0"/>
              </a:rPr>
              <a:t>Ampla plataforma de Integração</a:t>
            </a:r>
          </a:p>
          <a:p>
            <a:endParaRPr lang="en-US" sz="2200">
              <a:latin typeface="Avenir Book" charset="0"/>
              <a:cs typeface="Avenir Book" charset="0"/>
            </a:endParaRPr>
          </a:p>
          <a:p>
            <a:r>
              <a:rPr lang="en-US" sz="2200">
                <a:latin typeface="Avenir Book" charset="0"/>
                <a:cs typeface="Avenir Book" charset="0"/>
              </a:rPr>
              <a:t>Modelagem aderente a necessidade do negócio</a:t>
            </a:r>
          </a:p>
          <a:p>
            <a:endParaRPr lang="en-US" sz="2200">
              <a:latin typeface="Avenir Book" charset="0"/>
              <a:cs typeface="Avenir Book" charset="0"/>
            </a:endParaRPr>
          </a:p>
          <a:p>
            <a:r>
              <a:rPr lang="en-US" sz="2200">
                <a:latin typeface="Avenir Book" charset="0"/>
                <a:cs typeface="Avenir Book" charset="0"/>
              </a:rPr>
              <a:t>Base Colunar de Alto desempenho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3708400" y="1223963"/>
            <a:ext cx="5654675" cy="4868862"/>
            <a:chOff x="-36512" y="1124744"/>
            <a:chExt cx="5655326" cy="4869160"/>
          </a:xfrm>
        </p:grpSpPr>
        <p:pic>
          <p:nvPicPr>
            <p:cNvPr id="26628" name="Picture 7" descr="pentaho_agilebi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124744"/>
              <a:ext cx="5655326" cy="486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6" descr="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908" y="4953868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9" descr="erp-cub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57" y="4953868"/>
              <a:ext cx="581135" cy="58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verti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576064" cy="6919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tica-hp-plat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04" y="1281658"/>
            <a:ext cx="5524500" cy="401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NOSQL: </a:t>
            </a:r>
            <a:r>
              <a:rPr lang="en-US" sz="3200" dirty="0" err="1" smtClean="0"/>
              <a:t>Banco</a:t>
            </a:r>
            <a:r>
              <a:rPr lang="en-US" sz="3200" dirty="0" smtClean="0"/>
              <a:t> de Dados </a:t>
            </a:r>
            <a:r>
              <a:rPr lang="en-US" sz="3200" dirty="0" err="1" smtClean="0"/>
              <a:t>Colunar</a:t>
            </a:r>
            <a:endParaRPr lang="en-US" sz="3200" dirty="0"/>
          </a:p>
        </p:txBody>
      </p:sp>
      <p:sp>
        <p:nvSpPr>
          <p:cNvPr id="26626" name="Content Placeholder 11"/>
          <p:cNvSpPr>
            <a:spLocks noGrp="1"/>
          </p:cNvSpPr>
          <p:nvPr>
            <p:ph idx="1"/>
          </p:nvPr>
        </p:nvSpPr>
        <p:spPr bwMode="auto">
          <a:xfrm>
            <a:off x="179388" y="1341438"/>
            <a:ext cx="38989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err="1" smtClean="0">
                <a:latin typeface="Avenir Book" charset="0"/>
                <a:cs typeface="Avenir Book" charset="0"/>
              </a:rPr>
              <a:t>Consulta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menos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previs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ível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Transa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ções</a:t>
            </a:r>
            <a:r>
              <a:rPr lang="en-US" sz="2200" dirty="0" smtClean="0">
                <a:latin typeface="Avenir Book" charset="0"/>
                <a:cs typeface="Avenir Book" charset="0"/>
              </a:rPr>
              <a:t> de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maior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duração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Manipu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la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de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grande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conjunto</a:t>
            </a:r>
            <a:r>
              <a:rPr lang="en-US" sz="2200" dirty="0" smtClean="0">
                <a:latin typeface="Avenir Book" charset="0"/>
                <a:cs typeface="Avenir Book" charset="0"/>
              </a:rPr>
              <a:t> de dados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Transa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com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foco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nas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colunas</a:t>
            </a:r>
            <a:endParaRPr lang="en-US" sz="2200" dirty="0" smtClean="0">
              <a:latin typeface="Avenir Book" charset="0"/>
              <a:cs typeface="Avenir Book" charset="0"/>
            </a:endParaRPr>
          </a:p>
          <a:p>
            <a:endParaRPr lang="en-US" sz="2200" dirty="0" smtClean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Orientação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para</a:t>
            </a:r>
            <a:r>
              <a:rPr lang="en-US" sz="2200" dirty="0" smtClean="0">
                <a:latin typeface="Avenir Book" charset="0"/>
                <a:cs typeface="Avenir Book" charset="0"/>
              </a:rPr>
              <a:t> a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Leitura</a:t>
            </a:r>
            <a:endParaRPr lang="en-US" sz="2200" dirty="0">
              <a:latin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25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04" y="1439344"/>
            <a:ext cx="5524500" cy="370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NOSQL: </a:t>
            </a:r>
            <a:r>
              <a:rPr lang="en-US" dirty="0" err="1"/>
              <a:t>Banco</a:t>
            </a:r>
            <a:r>
              <a:rPr lang="en-US" dirty="0"/>
              <a:t> de Dados </a:t>
            </a:r>
            <a:r>
              <a:rPr lang="en-US" dirty="0" err="1"/>
              <a:t>Colunar</a:t>
            </a:r>
            <a:endParaRPr lang="en-US" sz="3200" dirty="0"/>
          </a:p>
        </p:txBody>
      </p:sp>
      <p:sp>
        <p:nvSpPr>
          <p:cNvPr id="26626" name="Content Placeholder 11"/>
          <p:cNvSpPr>
            <a:spLocks noGrp="1"/>
          </p:cNvSpPr>
          <p:nvPr>
            <p:ph idx="1"/>
          </p:nvPr>
        </p:nvSpPr>
        <p:spPr bwMode="auto">
          <a:xfrm>
            <a:off x="179388" y="1341438"/>
            <a:ext cx="389890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err="1" smtClean="0">
                <a:latin typeface="Avenir Book" charset="0"/>
                <a:cs typeface="Avenir Book" charset="0"/>
              </a:rPr>
              <a:t>Consulta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menos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previs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ível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Transa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ções</a:t>
            </a:r>
            <a:r>
              <a:rPr lang="en-US" sz="2200" dirty="0" smtClean="0">
                <a:latin typeface="Avenir Book" charset="0"/>
                <a:cs typeface="Avenir Book" charset="0"/>
              </a:rPr>
              <a:t> de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maior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duração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Manipu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la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de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grande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conjunto</a:t>
            </a:r>
            <a:r>
              <a:rPr lang="en-US" sz="2200" dirty="0" smtClean="0">
                <a:latin typeface="Avenir Book" charset="0"/>
                <a:cs typeface="Avenir Book" charset="0"/>
              </a:rPr>
              <a:t> de dados</a:t>
            </a:r>
            <a:endParaRPr lang="en-US" sz="2200" dirty="0">
              <a:latin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Transa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com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foco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nas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colunas</a:t>
            </a:r>
            <a:endParaRPr lang="en-US" sz="2200" dirty="0" smtClean="0">
              <a:latin typeface="Avenir Book" charset="0"/>
              <a:cs typeface="Avenir Book" charset="0"/>
            </a:endParaRPr>
          </a:p>
          <a:p>
            <a:endParaRPr lang="en-US" sz="2200" dirty="0" smtClean="0">
              <a:latin typeface="Avenir Book" charset="0"/>
              <a:cs typeface="Avenir Book" charset="0"/>
            </a:endParaRPr>
          </a:p>
          <a:p>
            <a:r>
              <a:rPr lang="en-US" sz="2200" dirty="0" err="1" smtClean="0">
                <a:latin typeface="Avenir Book" charset="0"/>
                <a:cs typeface="Avenir Book" charset="0"/>
              </a:rPr>
              <a:t>Orientação</a:t>
            </a:r>
            <a:r>
              <a:rPr lang="en-US" sz="2200" dirty="0" smtClean="0">
                <a:latin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para</a:t>
            </a:r>
            <a:r>
              <a:rPr lang="en-US" sz="2200" dirty="0" smtClean="0">
                <a:latin typeface="Avenir Book" charset="0"/>
                <a:cs typeface="Avenir Book" charset="0"/>
              </a:rPr>
              <a:t> a </a:t>
            </a:r>
            <a:r>
              <a:rPr lang="en-US" sz="2200" dirty="0" err="1" smtClean="0">
                <a:latin typeface="Avenir Book" charset="0"/>
                <a:cs typeface="Avenir Book" charset="0"/>
              </a:rPr>
              <a:t>Leitura</a:t>
            </a:r>
            <a:endParaRPr lang="en-US" sz="2200" dirty="0">
              <a:latin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11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endParaRPr lang="en-US" sz="3200" dirty="0"/>
          </a:p>
        </p:txBody>
      </p:sp>
      <p:pic>
        <p:nvPicPr>
          <p:cNvPr id="5" name="Picture 4" descr="terada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8" y="2582664"/>
            <a:ext cx="2214488" cy="2214488"/>
          </a:xfrm>
          <a:prstGeom prst="rect">
            <a:avLst/>
          </a:prstGeom>
        </p:spPr>
      </p:pic>
      <p:pic>
        <p:nvPicPr>
          <p:cNvPr id="6" name="Picture 5" descr="oracle-big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215415" cy="2328044"/>
          </a:xfrm>
          <a:prstGeom prst="rect">
            <a:avLst/>
          </a:prstGeom>
        </p:spPr>
      </p:pic>
      <p:pic>
        <p:nvPicPr>
          <p:cNvPr id="7" name="Picture 6" descr="hadoop-pic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85332"/>
            <a:ext cx="4259614" cy="1895996"/>
          </a:xfrm>
          <a:prstGeom prst="rect">
            <a:avLst/>
          </a:prstGeom>
        </p:spPr>
      </p:pic>
      <p:pic>
        <p:nvPicPr>
          <p:cNvPr id="8" name="Picture 7" descr="Redshif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267200" cy="1219200"/>
          </a:xfrm>
          <a:prstGeom prst="rect">
            <a:avLst/>
          </a:prstGeom>
        </p:spPr>
      </p:pic>
      <p:pic>
        <p:nvPicPr>
          <p:cNvPr id="9" name="Picture 8" descr="netezz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2598973" cy="1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92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4650" y="2276475"/>
            <a:ext cx="85185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2800" b="1">
                <a:latin typeface="Avenir Book" charset="0"/>
                <a:cs typeface="Avenir Book" charset="0"/>
              </a:rPr>
              <a:t>Pentaho Community possui recursos  avançados para produção de dashboards, com ótima produtividade no desenvolvimento e grande disponbilidade de recursos de análise!</a:t>
            </a:r>
          </a:p>
        </p:txBody>
      </p:sp>
      <p:pic>
        <p:nvPicPr>
          <p:cNvPr id="6" name="Picture 5" descr="dashboard-pentaho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30338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Dashboards </a:t>
            </a:r>
            <a:r>
              <a:rPr lang="en-US" dirty="0" err="1" smtClean="0"/>
              <a:t>flexíveis</a:t>
            </a:r>
            <a:endParaRPr lang="en-US" dirty="0"/>
          </a:p>
        </p:txBody>
      </p:sp>
      <p:pic>
        <p:nvPicPr>
          <p:cNvPr id="5" name="Picture 4" descr="dashboard-pentah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223963"/>
            <a:ext cx="66929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ashboard-pentah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4388"/>
            <a:ext cx="7239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ptura de Tela 2015-08-03 às 08.40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78522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ptura de Tela 2015-08-03 às 08.49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90613"/>
            <a:ext cx="9144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ptura de Tela 2015-08-03 às 08.48.2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268413"/>
            <a:ext cx="91440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ptura de Tela 2015-08-03 às 08.49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ptura de Tela 2015-08-03 às 08.48.2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74763"/>
            <a:ext cx="2212975" cy="1582737"/>
          </a:xfrm>
        </p:spPr>
        <p:txBody>
          <a:bodyPr/>
          <a:lstStyle/>
          <a:p>
            <a:pPr>
              <a:defRPr/>
            </a:pPr>
            <a:r>
              <a:rPr lang="en-US" err="1"/>
              <a:t>Demonstração</a:t>
            </a:r>
            <a:r>
              <a:rPr lang="en-US"/>
              <a:t> do </a:t>
            </a:r>
            <a:r>
              <a:rPr lang="en-US" err="1"/>
              <a:t>Sistema</a:t>
            </a:r>
            <a:endParaRPr lang="en-US"/>
          </a:p>
        </p:txBody>
      </p:sp>
      <p:sp>
        <p:nvSpPr>
          <p:cNvPr id="31746" name="Text Placeholder 5"/>
          <p:cNvSpPr>
            <a:spLocks noGrp="1"/>
          </p:cNvSpPr>
          <p:nvPr>
            <p:ph type="body" sz="half" idx="2"/>
          </p:nvPr>
        </p:nvSpPr>
        <p:spPr bwMode="auto">
          <a:xfrm>
            <a:off x="609600" y="2925763"/>
            <a:ext cx="2209800" cy="217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latin typeface="Avenir Book" charset="0"/>
                <a:cs typeface="Avenir Book" charset="0"/>
              </a:rPr>
              <a:t>Nesse ponto será demonstrado a solução de BI com as principais vantagens</a:t>
            </a:r>
          </a:p>
        </p:txBody>
      </p:sp>
      <p:pic>
        <p:nvPicPr>
          <p:cNvPr id="3174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 bwMode="auto">
          <a:xfrm rot="420000">
            <a:off x="3657600" y="1597025"/>
            <a:ext cx="4618038" cy="3932238"/>
          </a:xfrm>
          <a:ln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22000"/>
          </a:schemeClr>
        </a:solidFill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54430</TotalTime>
  <Words>194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do Office</vt:lpstr>
      <vt:lpstr>Sistema de Apoio a Decisão com Pentaho Community</vt:lpstr>
      <vt:lpstr>  Agenda</vt:lpstr>
      <vt:lpstr>Demonstração handson e conceitos essenciais</vt:lpstr>
      <vt:lpstr>  Arquitetura Pentaho Community</vt:lpstr>
      <vt:lpstr>  NOSQL: Banco de Dados Colunar</vt:lpstr>
      <vt:lpstr> NOSQL: Banco de Dados Colunar</vt:lpstr>
      <vt:lpstr> Outras alternativas</vt:lpstr>
      <vt:lpstr> Dashboards flexíveis</vt:lpstr>
      <vt:lpstr>Demonstração do Sistema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Integrado de Gestão de Serviços de Saneamento</dc:title>
  <dc:creator>Jorge Cruz</dc:creator>
  <cp:lastModifiedBy>Moisés Palma</cp:lastModifiedBy>
  <cp:revision>1159</cp:revision>
  <dcterms:created xsi:type="dcterms:W3CDTF">2011-09-27T20:00:58Z</dcterms:created>
  <dcterms:modified xsi:type="dcterms:W3CDTF">2015-09-02T14:14:18Z</dcterms:modified>
</cp:coreProperties>
</file>